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 id="289" r:id="rId31"/>
    <p:sldId id="290" r:id="rId32"/>
    <p:sldId id="291" r:id="rId33"/>
    <p:sldId id="292" r:id="rId34"/>
    <p:sldId id="293" r:id="rId35"/>
    <p:sldId id="294" r:id="rId36"/>
    <p:sldId id="295" r:id="rId37"/>
    <p:sldId id="296" r:id="rId38"/>
    <p:sldId id="297" r:id="rId39"/>
    <p:sldId id="298" r:id="rId40"/>
    <p:sldId id="306" r:id="rId41"/>
    <p:sldId id="299" r:id="rId42"/>
    <p:sldId id="300" r:id="rId43"/>
    <p:sldId id="301" r:id="rId44"/>
    <p:sldId id="302" r:id="rId45"/>
    <p:sldId id="303" r:id="rId46"/>
    <p:sldId id="304" r:id="rId47"/>
    <p:sldId id="305" r:id="rId48"/>
    <p:sldId id="307" r:id="rId4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4" autoAdjust="0"/>
    <p:restoredTop sz="94660"/>
  </p:normalViewPr>
  <p:slideViewPr>
    <p:cSldViewPr snapToGrid="0">
      <p:cViewPr varScale="1">
        <p:scale>
          <a:sx n="92" d="100"/>
          <a:sy n="92" d="100"/>
        </p:scale>
        <p:origin x="114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xmlns="" id="{725C100E-D68D-485E-BB3B-DF30A58B6A8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20435" y="309520"/>
            <a:ext cx="1151148" cy="460444"/>
          </a:xfrm>
          <a:prstGeom prst="rect">
            <a:avLst/>
          </a:prstGeom>
        </p:spPr>
      </p:pic>
    </p:spTree>
    <p:extLst>
      <p:ext uri="{BB962C8B-B14F-4D97-AF65-F5344CB8AC3E}">
        <p14:creationId xmlns:p14="http://schemas.microsoft.com/office/powerpoint/2010/main" val="944856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6846" y="272553"/>
            <a:ext cx="8227457" cy="1144195"/>
          </a:xfrm>
          <a:prstGeom prst="rect">
            <a:avLst/>
          </a:prstGeom>
        </p:spPr>
        <p:txBody>
          <a:bodyPr lIns="0" tIns="0" rIns="0" bIns="0" anchor="ctr"/>
          <a:lstStyle/>
          <a:p>
            <a:pPr algn="ctr"/>
            <a:endParaRPr lang="fr-FR" sz="3991" b="0" strike="noStrike" spc="-1">
              <a:latin typeface="Arial"/>
            </a:endParaRPr>
          </a:p>
        </p:txBody>
      </p:sp>
      <p:sp>
        <p:nvSpPr>
          <p:cNvPr id="24" name="PlaceHolder 2"/>
          <p:cNvSpPr>
            <a:spLocks noGrp="1"/>
          </p:cNvSpPr>
          <p:nvPr>
            <p:ph type="body"/>
          </p:nvPr>
        </p:nvSpPr>
        <p:spPr>
          <a:xfrm>
            <a:off x="457172" y="1604400"/>
            <a:ext cx="8228437" cy="1896543"/>
          </a:xfrm>
          <a:prstGeom prst="rect">
            <a:avLst/>
          </a:prstGeom>
        </p:spPr>
        <p:txBody>
          <a:bodyPr lIns="0" tIns="0" rIns="0" bIns="0">
            <a:normAutofit/>
          </a:bodyPr>
          <a:lstStyle/>
          <a:p>
            <a:endParaRPr lang="fr-FR" sz="2903" b="0" strike="noStrike" spc="-1">
              <a:latin typeface="Arial"/>
            </a:endParaRPr>
          </a:p>
        </p:txBody>
      </p:sp>
      <p:sp>
        <p:nvSpPr>
          <p:cNvPr id="25" name="PlaceHolder 3"/>
          <p:cNvSpPr>
            <a:spLocks noGrp="1"/>
          </p:cNvSpPr>
          <p:nvPr>
            <p:ph type="body"/>
          </p:nvPr>
        </p:nvSpPr>
        <p:spPr>
          <a:xfrm>
            <a:off x="457172" y="3681628"/>
            <a:ext cx="8228437" cy="1896543"/>
          </a:xfrm>
          <a:prstGeom prst="rect">
            <a:avLst/>
          </a:prstGeom>
        </p:spPr>
        <p:txBody>
          <a:bodyPr lIns="0" tIns="0" rIns="0" bIns="0">
            <a:normAutofit/>
          </a:bodyPr>
          <a:lstStyle/>
          <a:p>
            <a:endParaRPr lang="fr-FR" sz="2903" b="0" strike="noStrike" spc="-1">
              <a:latin typeface="Arial"/>
            </a:endParaRPr>
          </a:p>
        </p:txBody>
      </p:sp>
    </p:spTree>
    <p:extLst>
      <p:ext uri="{BB962C8B-B14F-4D97-AF65-F5344CB8AC3E}">
        <p14:creationId xmlns:p14="http://schemas.microsoft.com/office/powerpoint/2010/main" val="1551162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6846" y="272553"/>
            <a:ext cx="8227457" cy="1144195"/>
          </a:xfrm>
          <a:prstGeom prst="rect">
            <a:avLst/>
          </a:prstGeom>
        </p:spPr>
        <p:txBody>
          <a:bodyPr lIns="0" tIns="0" rIns="0" bIns="0" anchor="ctr"/>
          <a:lstStyle/>
          <a:p>
            <a:pPr algn="ctr"/>
            <a:endParaRPr lang="fr-FR" sz="3991" b="0" strike="noStrike" spc="-1">
              <a:latin typeface="Arial"/>
            </a:endParaRPr>
          </a:p>
        </p:txBody>
      </p:sp>
      <p:sp>
        <p:nvSpPr>
          <p:cNvPr id="27" name="PlaceHolder 2"/>
          <p:cNvSpPr>
            <a:spLocks noGrp="1"/>
          </p:cNvSpPr>
          <p:nvPr>
            <p:ph type="body"/>
          </p:nvPr>
        </p:nvSpPr>
        <p:spPr>
          <a:xfrm>
            <a:off x="457171" y="1604400"/>
            <a:ext cx="4015274" cy="1896543"/>
          </a:xfrm>
          <a:prstGeom prst="rect">
            <a:avLst/>
          </a:prstGeom>
        </p:spPr>
        <p:txBody>
          <a:bodyPr lIns="0" tIns="0" rIns="0" bIns="0">
            <a:normAutofit/>
          </a:bodyPr>
          <a:lstStyle/>
          <a:p>
            <a:endParaRPr lang="fr-FR" sz="2903" b="0" strike="noStrike" spc="-1">
              <a:latin typeface="Arial"/>
            </a:endParaRPr>
          </a:p>
        </p:txBody>
      </p:sp>
      <p:sp>
        <p:nvSpPr>
          <p:cNvPr id="28" name="PlaceHolder 3"/>
          <p:cNvSpPr>
            <a:spLocks noGrp="1"/>
          </p:cNvSpPr>
          <p:nvPr>
            <p:ph type="body"/>
          </p:nvPr>
        </p:nvSpPr>
        <p:spPr>
          <a:xfrm>
            <a:off x="4673600" y="1604400"/>
            <a:ext cx="4015274" cy="1896543"/>
          </a:xfrm>
          <a:prstGeom prst="rect">
            <a:avLst/>
          </a:prstGeom>
        </p:spPr>
        <p:txBody>
          <a:bodyPr lIns="0" tIns="0" rIns="0" bIns="0">
            <a:normAutofit/>
          </a:bodyPr>
          <a:lstStyle/>
          <a:p>
            <a:endParaRPr lang="fr-FR" sz="2903" b="0" strike="noStrike" spc="-1">
              <a:latin typeface="Arial"/>
            </a:endParaRPr>
          </a:p>
        </p:txBody>
      </p:sp>
      <p:sp>
        <p:nvSpPr>
          <p:cNvPr id="29" name="PlaceHolder 4"/>
          <p:cNvSpPr>
            <a:spLocks noGrp="1"/>
          </p:cNvSpPr>
          <p:nvPr>
            <p:ph type="body"/>
          </p:nvPr>
        </p:nvSpPr>
        <p:spPr>
          <a:xfrm>
            <a:off x="4673600" y="3681628"/>
            <a:ext cx="4015274" cy="1896543"/>
          </a:xfrm>
          <a:prstGeom prst="rect">
            <a:avLst/>
          </a:prstGeom>
        </p:spPr>
        <p:txBody>
          <a:bodyPr lIns="0" tIns="0" rIns="0" bIns="0">
            <a:normAutofit/>
          </a:bodyPr>
          <a:lstStyle/>
          <a:p>
            <a:endParaRPr lang="fr-FR" sz="2903" b="0" strike="noStrike" spc="-1">
              <a:latin typeface="Arial"/>
            </a:endParaRPr>
          </a:p>
        </p:txBody>
      </p:sp>
      <p:sp>
        <p:nvSpPr>
          <p:cNvPr id="30" name="PlaceHolder 5"/>
          <p:cNvSpPr>
            <a:spLocks noGrp="1"/>
          </p:cNvSpPr>
          <p:nvPr>
            <p:ph type="body"/>
          </p:nvPr>
        </p:nvSpPr>
        <p:spPr>
          <a:xfrm>
            <a:off x="457171" y="3681628"/>
            <a:ext cx="4015274" cy="1896543"/>
          </a:xfrm>
          <a:prstGeom prst="rect">
            <a:avLst/>
          </a:prstGeom>
        </p:spPr>
        <p:txBody>
          <a:bodyPr lIns="0" tIns="0" rIns="0" bIns="0">
            <a:normAutofit/>
          </a:bodyPr>
          <a:lstStyle/>
          <a:p>
            <a:endParaRPr lang="fr-FR" sz="2903" b="0" strike="noStrike" spc="-1">
              <a:latin typeface="Arial"/>
            </a:endParaRPr>
          </a:p>
        </p:txBody>
      </p:sp>
    </p:spTree>
    <p:extLst>
      <p:ext uri="{BB962C8B-B14F-4D97-AF65-F5344CB8AC3E}">
        <p14:creationId xmlns:p14="http://schemas.microsoft.com/office/powerpoint/2010/main" val="17575739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6846" y="272553"/>
            <a:ext cx="8227457" cy="1144195"/>
          </a:xfrm>
          <a:prstGeom prst="rect">
            <a:avLst/>
          </a:prstGeom>
        </p:spPr>
        <p:txBody>
          <a:bodyPr lIns="0" tIns="0" rIns="0" bIns="0" anchor="ctr"/>
          <a:lstStyle/>
          <a:p>
            <a:pPr algn="ctr"/>
            <a:endParaRPr lang="fr-FR" sz="3991" b="0" strike="noStrike" spc="-1">
              <a:latin typeface="Arial"/>
            </a:endParaRPr>
          </a:p>
        </p:txBody>
      </p:sp>
      <p:sp>
        <p:nvSpPr>
          <p:cNvPr id="32" name="PlaceHolder 2"/>
          <p:cNvSpPr>
            <a:spLocks noGrp="1"/>
          </p:cNvSpPr>
          <p:nvPr>
            <p:ph type="body"/>
          </p:nvPr>
        </p:nvSpPr>
        <p:spPr>
          <a:xfrm>
            <a:off x="457172" y="1604400"/>
            <a:ext cx="2649310" cy="1896543"/>
          </a:xfrm>
          <a:prstGeom prst="rect">
            <a:avLst/>
          </a:prstGeom>
        </p:spPr>
        <p:txBody>
          <a:bodyPr lIns="0" tIns="0" rIns="0" bIns="0">
            <a:normAutofit/>
          </a:bodyPr>
          <a:lstStyle/>
          <a:p>
            <a:endParaRPr lang="fr-FR" sz="2903" b="0" strike="noStrike" spc="-1">
              <a:latin typeface="Arial"/>
            </a:endParaRPr>
          </a:p>
        </p:txBody>
      </p:sp>
      <p:sp>
        <p:nvSpPr>
          <p:cNvPr id="33" name="PlaceHolder 3"/>
          <p:cNvSpPr>
            <a:spLocks noGrp="1"/>
          </p:cNvSpPr>
          <p:nvPr>
            <p:ph type="body"/>
          </p:nvPr>
        </p:nvSpPr>
        <p:spPr>
          <a:xfrm>
            <a:off x="3239388" y="1604400"/>
            <a:ext cx="2649310" cy="1896543"/>
          </a:xfrm>
          <a:prstGeom prst="rect">
            <a:avLst/>
          </a:prstGeom>
        </p:spPr>
        <p:txBody>
          <a:bodyPr lIns="0" tIns="0" rIns="0" bIns="0">
            <a:normAutofit/>
          </a:bodyPr>
          <a:lstStyle/>
          <a:p>
            <a:endParaRPr lang="fr-FR" sz="2903" b="0" strike="noStrike" spc="-1">
              <a:latin typeface="Arial"/>
            </a:endParaRPr>
          </a:p>
        </p:txBody>
      </p:sp>
      <p:sp>
        <p:nvSpPr>
          <p:cNvPr id="34" name="PlaceHolder 4"/>
          <p:cNvSpPr>
            <a:spLocks noGrp="1"/>
          </p:cNvSpPr>
          <p:nvPr>
            <p:ph type="body"/>
          </p:nvPr>
        </p:nvSpPr>
        <p:spPr>
          <a:xfrm>
            <a:off x="6021278" y="1604400"/>
            <a:ext cx="2649310" cy="1896543"/>
          </a:xfrm>
          <a:prstGeom prst="rect">
            <a:avLst/>
          </a:prstGeom>
        </p:spPr>
        <p:txBody>
          <a:bodyPr lIns="0" tIns="0" rIns="0" bIns="0">
            <a:normAutofit/>
          </a:bodyPr>
          <a:lstStyle/>
          <a:p>
            <a:endParaRPr lang="fr-FR" sz="2903" b="0" strike="noStrike" spc="-1">
              <a:latin typeface="Arial"/>
            </a:endParaRPr>
          </a:p>
        </p:txBody>
      </p:sp>
      <p:sp>
        <p:nvSpPr>
          <p:cNvPr id="35" name="PlaceHolder 5"/>
          <p:cNvSpPr>
            <a:spLocks noGrp="1"/>
          </p:cNvSpPr>
          <p:nvPr>
            <p:ph type="body"/>
          </p:nvPr>
        </p:nvSpPr>
        <p:spPr>
          <a:xfrm>
            <a:off x="6021278" y="3681628"/>
            <a:ext cx="2649310" cy="1896543"/>
          </a:xfrm>
          <a:prstGeom prst="rect">
            <a:avLst/>
          </a:prstGeom>
        </p:spPr>
        <p:txBody>
          <a:bodyPr lIns="0" tIns="0" rIns="0" bIns="0">
            <a:normAutofit/>
          </a:bodyPr>
          <a:lstStyle/>
          <a:p>
            <a:endParaRPr lang="fr-FR" sz="2903" b="0" strike="noStrike" spc="-1">
              <a:latin typeface="Arial"/>
            </a:endParaRPr>
          </a:p>
        </p:txBody>
      </p:sp>
      <p:sp>
        <p:nvSpPr>
          <p:cNvPr id="36" name="PlaceHolder 6"/>
          <p:cNvSpPr>
            <a:spLocks noGrp="1"/>
          </p:cNvSpPr>
          <p:nvPr>
            <p:ph type="body"/>
          </p:nvPr>
        </p:nvSpPr>
        <p:spPr>
          <a:xfrm>
            <a:off x="3239388" y="3681628"/>
            <a:ext cx="2649310" cy="1896543"/>
          </a:xfrm>
          <a:prstGeom prst="rect">
            <a:avLst/>
          </a:prstGeom>
        </p:spPr>
        <p:txBody>
          <a:bodyPr lIns="0" tIns="0" rIns="0" bIns="0">
            <a:normAutofit/>
          </a:bodyPr>
          <a:lstStyle/>
          <a:p>
            <a:endParaRPr lang="fr-FR" sz="2903" b="0" strike="noStrike" spc="-1">
              <a:latin typeface="Arial"/>
            </a:endParaRPr>
          </a:p>
        </p:txBody>
      </p:sp>
      <p:sp>
        <p:nvSpPr>
          <p:cNvPr id="37" name="PlaceHolder 7"/>
          <p:cNvSpPr>
            <a:spLocks noGrp="1"/>
          </p:cNvSpPr>
          <p:nvPr>
            <p:ph type="body"/>
          </p:nvPr>
        </p:nvSpPr>
        <p:spPr>
          <a:xfrm>
            <a:off x="457172" y="3681628"/>
            <a:ext cx="2649310" cy="1896543"/>
          </a:xfrm>
          <a:prstGeom prst="rect">
            <a:avLst/>
          </a:prstGeom>
        </p:spPr>
        <p:txBody>
          <a:bodyPr lIns="0" tIns="0" rIns="0" bIns="0">
            <a:normAutofit/>
          </a:bodyPr>
          <a:lstStyle/>
          <a:p>
            <a:endParaRPr lang="fr-FR" sz="2903" b="0" strike="noStrike" spc="-1">
              <a:latin typeface="Arial"/>
            </a:endParaRPr>
          </a:p>
        </p:txBody>
      </p:sp>
    </p:spTree>
    <p:extLst>
      <p:ext uri="{BB962C8B-B14F-4D97-AF65-F5344CB8AC3E}">
        <p14:creationId xmlns:p14="http://schemas.microsoft.com/office/powerpoint/2010/main" val="22527525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48DA385-4C61-430B-ACE0-984A8D90FCCC}"/>
              </a:ext>
            </a:extLst>
          </p:cNvPr>
          <p:cNvSpPr>
            <a:spLocks noGrp="1"/>
          </p:cNvSpPr>
          <p:nvPr>
            <p:ph type="title"/>
          </p:nvPr>
        </p:nvSpPr>
        <p:spPr/>
        <p:txBody>
          <a:bodyPr/>
          <a:lstStyle/>
          <a:p>
            <a:r>
              <a:rPr lang="fr-FR"/>
              <a:t>Modifiez le style du titre</a:t>
            </a:r>
          </a:p>
        </p:txBody>
      </p:sp>
    </p:spTree>
    <p:extLst>
      <p:ext uri="{BB962C8B-B14F-4D97-AF65-F5344CB8AC3E}">
        <p14:creationId xmlns:p14="http://schemas.microsoft.com/office/powerpoint/2010/main" val="4859048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172" y="272987"/>
            <a:ext cx="8228763" cy="1145066"/>
          </a:xfrm>
          <a:prstGeom prst="rect">
            <a:avLst/>
          </a:prstGeom>
        </p:spPr>
        <p:txBody>
          <a:bodyPr lIns="0" tIns="0" rIns="0" bIns="0" anchor="ctr"/>
          <a:lstStyle/>
          <a:p>
            <a:pPr algn="ctr"/>
            <a:endParaRPr lang="fr-FR" sz="2993" b="0" strike="noStrike" spc="-1" dirty="0">
              <a:latin typeface="Arial"/>
            </a:endParaRPr>
          </a:p>
        </p:txBody>
      </p:sp>
      <p:sp>
        <p:nvSpPr>
          <p:cNvPr id="6" name="PlaceHolder 2"/>
          <p:cNvSpPr>
            <a:spLocks noGrp="1"/>
          </p:cNvSpPr>
          <p:nvPr>
            <p:ph type="subTitle"/>
          </p:nvPr>
        </p:nvSpPr>
        <p:spPr>
          <a:xfrm>
            <a:off x="457172" y="1604400"/>
            <a:ext cx="8228763" cy="3976819"/>
          </a:xfrm>
          <a:prstGeom prst="rect">
            <a:avLst/>
          </a:prstGeom>
        </p:spPr>
        <p:txBody>
          <a:bodyPr lIns="0" tIns="0" rIns="0" bIns="0" anchor="ctr"/>
          <a:lstStyle/>
          <a:p>
            <a:pPr algn="ctr"/>
            <a:endParaRPr lang="fr-FR" sz="2903" b="0" strike="noStrike" spc="-1">
              <a:latin typeface="Arial"/>
            </a:endParaRPr>
          </a:p>
        </p:txBody>
      </p:sp>
      <p:sp>
        <p:nvSpPr>
          <p:cNvPr id="3" name="Espace réservé pour une image  2">
            <a:extLst>
              <a:ext uri="{FF2B5EF4-FFF2-40B4-BE49-F238E27FC236}">
                <a16:creationId xmlns:a16="http://schemas.microsoft.com/office/drawing/2014/main" xmlns="" id="{1BF18D22-0FCB-48B4-ADC5-E2C203395715}"/>
              </a:ext>
            </a:extLst>
          </p:cNvPr>
          <p:cNvSpPr>
            <a:spLocks noGrp="1"/>
          </p:cNvSpPr>
          <p:nvPr>
            <p:ph type="pic" sz="quarter" idx="10"/>
          </p:nvPr>
        </p:nvSpPr>
        <p:spPr>
          <a:xfrm>
            <a:off x="185696" y="272989"/>
            <a:ext cx="1362240" cy="602859"/>
          </a:xfrm>
        </p:spPr>
        <p:txBody>
          <a:bodyPr/>
          <a:lstStyle/>
          <a:p>
            <a:endParaRPr lang="fr-FR" dirty="0"/>
          </a:p>
        </p:txBody>
      </p:sp>
    </p:spTree>
    <p:extLst>
      <p:ext uri="{BB962C8B-B14F-4D97-AF65-F5344CB8AC3E}">
        <p14:creationId xmlns:p14="http://schemas.microsoft.com/office/powerpoint/2010/main" val="240428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6846" y="272553"/>
            <a:ext cx="8227457" cy="1144195"/>
          </a:xfrm>
          <a:prstGeom prst="rect">
            <a:avLst/>
          </a:prstGeom>
        </p:spPr>
        <p:txBody>
          <a:bodyPr lIns="0" tIns="0" rIns="0" bIns="0" anchor="ctr"/>
          <a:lstStyle/>
          <a:p>
            <a:pPr algn="ctr"/>
            <a:endParaRPr lang="fr-FR" sz="3991" b="0" strike="noStrike" spc="-1">
              <a:latin typeface="Arial"/>
            </a:endParaRPr>
          </a:p>
        </p:txBody>
      </p:sp>
      <p:sp>
        <p:nvSpPr>
          <p:cNvPr id="3" name="PlaceHolder 2"/>
          <p:cNvSpPr>
            <a:spLocks noGrp="1"/>
          </p:cNvSpPr>
          <p:nvPr>
            <p:ph type="subTitle"/>
          </p:nvPr>
        </p:nvSpPr>
        <p:spPr>
          <a:xfrm>
            <a:off x="457172" y="1604400"/>
            <a:ext cx="8228437" cy="3976383"/>
          </a:xfrm>
          <a:prstGeom prst="rect">
            <a:avLst/>
          </a:prstGeom>
        </p:spPr>
        <p:txBody>
          <a:bodyPr lIns="0" tIns="0" rIns="0" bIns="0" anchor="ctr"/>
          <a:lstStyle/>
          <a:p>
            <a:pPr algn="ctr"/>
            <a:endParaRPr lang="fr-FR" sz="2903" b="0" strike="noStrike" spc="-1">
              <a:latin typeface="Arial"/>
            </a:endParaRPr>
          </a:p>
        </p:txBody>
      </p:sp>
    </p:spTree>
    <p:extLst>
      <p:ext uri="{BB962C8B-B14F-4D97-AF65-F5344CB8AC3E}">
        <p14:creationId xmlns:p14="http://schemas.microsoft.com/office/powerpoint/2010/main" val="2437668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6846" y="272553"/>
            <a:ext cx="8227457" cy="1144195"/>
          </a:xfrm>
          <a:prstGeom prst="rect">
            <a:avLst/>
          </a:prstGeom>
        </p:spPr>
        <p:txBody>
          <a:bodyPr lIns="0" tIns="0" rIns="0" bIns="0" anchor="ctr"/>
          <a:lstStyle/>
          <a:p>
            <a:pPr algn="ctr"/>
            <a:endParaRPr lang="fr-FR" sz="3991" b="0" strike="noStrike" spc="-1">
              <a:latin typeface="Arial"/>
            </a:endParaRPr>
          </a:p>
        </p:txBody>
      </p:sp>
      <p:sp>
        <p:nvSpPr>
          <p:cNvPr id="5" name="PlaceHolder 2"/>
          <p:cNvSpPr>
            <a:spLocks noGrp="1"/>
          </p:cNvSpPr>
          <p:nvPr>
            <p:ph type="body"/>
          </p:nvPr>
        </p:nvSpPr>
        <p:spPr>
          <a:xfrm>
            <a:off x="457172" y="1604400"/>
            <a:ext cx="8228437" cy="3976383"/>
          </a:xfrm>
          <a:prstGeom prst="rect">
            <a:avLst/>
          </a:prstGeom>
        </p:spPr>
        <p:txBody>
          <a:bodyPr lIns="0" tIns="0" rIns="0" bIns="0">
            <a:normAutofit/>
          </a:bodyPr>
          <a:lstStyle/>
          <a:p>
            <a:endParaRPr lang="fr-FR" sz="2903" b="0" strike="noStrike" spc="-1">
              <a:latin typeface="Arial"/>
            </a:endParaRPr>
          </a:p>
        </p:txBody>
      </p:sp>
    </p:spTree>
    <p:extLst>
      <p:ext uri="{BB962C8B-B14F-4D97-AF65-F5344CB8AC3E}">
        <p14:creationId xmlns:p14="http://schemas.microsoft.com/office/powerpoint/2010/main" val="3256666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6846" y="272553"/>
            <a:ext cx="8227457" cy="1144195"/>
          </a:xfrm>
          <a:prstGeom prst="rect">
            <a:avLst/>
          </a:prstGeom>
        </p:spPr>
        <p:txBody>
          <a:bodyPr lIns="0" tIns="0" rIns="0" bIns="0" anchor="ctr"/>
          <a:lstStyle/>
          <a:p>
            <a:pPr algn="ctr"/>
            <a:endParaRPr lang="fr-FR" sz="3991" b="0" strike="noStrike" spc="-1">
              <a:latin typeface="Arial"/>
            </a:endParaRPr>
          </a:p>
        </p:txBody>
      </p:sp>
      <p:sp>
        <p:nvSpPr>
          <p:cNvPr id="7" name="PlaceHolder 2"/>
          <p:cNvSpPr>
            <a:spLocks noGrp="1"/>
          </p:cNvSpPr>
          <p:nvPr>
            <p:ph type="body"/>
          </p:nvPr>
        </p:nvSpPr>
        <p:spPr>
          <a:xfrm>
            <a:off x="457171" y="1604400"/>
            <a:ext cx="4015274" cy="3976383"/>
          </a:xfrm>
          <a:prstGeom prst="rect">
            <a:avLst/>
          </a:prstGeom>
        </p:spPr>
        <p:txBody>
          <a:bodyPr lIns="0" tIns="0" rIns="0" bIns="0">
            <a:normAutofit/>
          </a:bodyPr>
          <a:lstStyle/>
          <a:p>
            <a:endParaRPr lang="fr-FR" sz="2903" b="0" strike="noStrike" spc="-1">
              <a:latin typeface="Arial"/>
            </a:endParaRPr>
          </a:p>
        </p:txBody>
      </p:sp>
      <p:sp>
        <p:nvSpPr>
          <p:cNvPr id="8" name="PlaceHolder 3"/>
          <p:cNvSpPr>
            <a:spLocks noGrp="1"/>
          </p:cNvSpPr>
          <p:nvPr>
            <p:ph type="body"/>
          </p:nvPr>
        </p:nvSpPr>
        <p:spPr>
          <a:xfrm>
            <a:off x="4673600" y="1604400"/>
            <a:ext cx="4015274" cy="3976383"/>
          </a:xfrm>
          <a:prstGeom prst="rect">
            <a:avLst/>
          </a:prstGeom>
        </p:spPr>
        <p:txBody>
          <a:bodyPr lIns="0" tIns="0" rIns="0" bIns="0">
            <a:normAutofit/>
          </a:bodyPr>
          <a:lstStyle/>
          <a:p>
            <a:endParaRPr lang="fr-FR" sz="2903" b="0" strike="noStrike" spc="-1">
              <a:latin typeface="Arial"/>
            </a:endParaRPr>
          </a:p>
        </p:txBody>
      </p:sp>
    </p:spTree>
    <p:extLst>
      <p:ext uri="{BB962C8B-B14F-4D97-AF65-F5344CB8AC3E}">
        <p14:creationId xmlns:p14="http://schemas.microsoft.com/office/powerpoint/2010/main" val="1240119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6846" y="272553"/>
            <a:ext cx="8227457" cy="1144195"/>
          </a:xfrm>
          <a:prstGeom prst="rect">
            <a:avLst/>
          </a:prstGeom>
        </p:spPr>
        <p:txBody>
          <a:bodyPr lIns="0" tIns="0" rIns="0" bIns="0" anchor="ctr"/>
          <a:lstStyle/>
          <a:p>
            <a:pPr algn="ctr"/>
            <a:endParaRPr lang="fr-FR" sz="3991" b="0" strike="noStrike" spc="-1">
              <a:latin typeface="Arial"/>
            </a:endParaRPr>
          </a:p>
        </p:txBody>
      </p:sp>
    </p:spTree>
    <p:extLst>
      <p:ext uri="{BB962C8B-B14F-4D97-AF65-F5344CB8AC3E}">
        <p14:creationId xmlns:p14="http://schemas.microsoft.com/office/powerpoint/2010/main" val="154723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6846" y="272553"/>
            <a:ext cx="8227457" cy="5305183"/>
          </a:xfrm>
          <a:prstGeom prst="rect">
            <a:avLst/>
          </a:prstGeom>
        </p:spPr>
        <p:txBody>
          <a:bodyPr lIns="0" tIns="0" rIns="0" bIns="0" anchor="ctr"/>
          <a:lstStyle/>
          <a:p>
            <a:pPr algn="ctr"/>
            <a:endParaRPr lang="fr-FR" sz="2903" b="0" strike="noStrike" spc="-1">
              <a:latin typeface="Arial"/>
            </a:endParaRPr>
          </a:p>
        </p:txBody>
      </p:sp>
    </p:spTree>
    <p:extLst>
      <p:ext uri="{BB962C8B-B14F-4D97-AF65-F5344CB8AC3E}">
        <p14:creationId xmlns:p14="http://schemas.microsoft.com/office/powerpoint/2010/main" val="3364151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6846" y="272553"/>
            <a:ext cx="8227457" cy="1144195"/>
          </a:xfrm>
          <a:prstGeom prst="rect">
            <a:avLst/>
          </a:prstGeom>
        </p:spPr>
        <p:txBody>
          <a:bodyPr lIns="0" tIns="0" rIns="0" bIns="0" anchor="ctr"/>
          <a:lstStyle/>
          <a:p>
            <a:pPr algn="ctr"/>
            <a:endParaRPr lang="fr-FR" sz="3991" b="0" strike="noStrike" spc="-1">
              <a:latin typeface="Arial"/>
            </a:endParaRPr>
          </a:p>
        </p:txBody>
      </p:sp>
      <p:sp>
        <p:nvSpPr>
          <p:cNvPr id="12" name="PlaceHolder 2"/>
          <p:cNvSpPr>
            <a:spLocks noGrp="1"/>
          </p:cNvSpPr>
          <p:nvPr>
            <p:ph type="body"/>
          </p:nvPr>
        </p:nvSpPr>
        <p:spPr>
          <a:xfrm>
            <a:off x="457171" y="1604400"/>
            <a:ext cx="4015274" cy="1896543"/>
          </a:xfrm>
          <a:prstGeom prst="rect">
            <a:avLst/>
          </a:prstGeom>
        </p:spPr>
        <p:txBody>
          <a:bodyPr lIns="0" tIns="0" rIns="0" bIns="0">
            <a:normAutofit/>
          </a:bodyPr>
          <a:lstStyle/>
          <a:p>
            <a:endParaRPr lang="fr-FR" sz="2903" b="0" strike="noStrike" spc="-1">
              <a:latin typeface="Arial"/>
            </a:endParaRPr>
          </a:p>
        </p:txBody>
      </p:sp>
      <p:sp>
        <p:nvSpPr>
          <p:cNvPr id="13" name="PlaceHolder 3"/>
          <p:cNvSpPr>
            <a:spLocks noGrp="1"/>
          </p:cNvSpPr>
          <p:nvPr>
            <p:ph type="body"/>
          </p:nvPr>
        </p:nvSpPr>
        <p:spPr>
          <a:xfrm>
            <a:off x="457171" y="3681628"/>
            <a:ext cx="4015274" cy="1896543"/>
          </a:xfrm>
          <a:prstGeom prst="rect">
            <a:avLst/>
          </a:prstGeom>
        </p:spPr>
        <p:txBody>
          <a:bodyPr lIns="0" tIns="0" rIns="0" bIns="0">
            <a:normAutofit/>
          </a:bodyPr>
          <a:lstStyle/>
          <a:p>
            <a:endParaRPr lang="fr-FR" sz="2903" b="0" strike="noStrike" spc="-1">
              <a:latin typeface="Arial"/>
            </a:endParaRPr>
          </a:p>
        </p:txBody>
      </p:sp>
      <p:sp>
        <p:nvSpPr>
          <p:cNvPr id="14" name="PlaceHolder 4"/>
          <p:cNvSpPr>
            <a:spLocks noGrp="1"/>
          </p:cNvSpPr>
          <p:nvPr>
            <p:ph type="body"/>
          </p:nvPr>
        </p:nvSpPr>
        <p:spPr>
          <a:xfrm>
            <a:off x="4673600" y="1604400"/>
            <a:ext cx="4015274" cy="3976383"/>
          </a:xfrm>
          <a:prstGeom prst="rect">
            <a:avLst/>
          </a:prstGeom>
        </p:spPr>
        <p:txBody>
          <a:bodyPr lIns="0" tIns="0" rIns="0" bIns="0">
            <a:normAutofit/>
          </a:bodyPr>
          <a:lstStyle/>
          <a:p>
            <a:endParaRPr lang="fr-FR" sz="2903" b="0" strike="noStrike" spc="-1">
              <a:latin typeface="Arial"/>
            </a:endParaRPr>
          </a:p>
        </p:txBody>
      </p:sp>
    </p:spTree>
    <p:extLst>
      <p:ext uri="{BB962C8B-B14F-4D97-AF65-F5344CB8AC3E}">
        <p14:creationId xmlns:p14="http://schemas.microsoft.com/office/powerpoint/2010/main" val="3346652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6846" y="272553"/>
            <a:ext cx="8227457" cy="1144195"/>
          </a:xfrm>
          <a:prstGeom prst="rect">
            <a:avLst/>
          </a:prstGeom>
        </p:spPr>
        <p:txBody>
          <a:bodyPr lIns="0" tIns="0" rIns="0" bIns="0" anchor="ctr"/>
          <a:lstStyle/>
          <a:p>
            <a:pPr algn="ctr"/>
            <a:endParaRPr lang="fr-FR" sz="3991" b="0" strike="noStrike" spc="-1">
              <a:latin typeface="Arial"/>
            </a:endParaRPr>
          </a:p>
        </p:txBody>
      </p:sp>
      <p:sp>
        <p:nvSpPr>
          <p:cNvPr id="16" name="PlaceHolder 2"/>
          <p:cNvSpPr>
            <a:spLocks noGrp="1"/>
          </p:cNvSpPr>
          <p:nvPr>
            <p:ph type="body"/>
          </p:nvPr>
        </p:nvSpPr>
        <p:spPr>
          <a:xfrm>
            <a:off x="457171" y="1604400"/>
            <a:ext cx="4015274" cy="3976383"/>
          </a:xfrm>
          <a:prstGeom prst="rect">
            <a:avLst/>
          </a:prstGeom>
        </p:spPr>
        <p:txBody>
          <a:bodyPr lIns="0" tIns="0" rIns="0" bIns="0">
            <a:normAutofit/>
          </a:bodyPr>
          <a:lstStyle/>
          <a:p>
            <a:endParaRPr lang="fr-FR" sz="2903" b="0" strike="noStrike" spc="-1">
              <a:latin typeface="Arial"/>
            </a:endParaRPr>
          </a:p>
        </p:txBody>
      </p:sp>
      <p:sp>
        <p:nvSpPr>
          <p:cNvPr id="17" name="PlaceHolder 3"/>
          <p:cNvSpPr>
            <a:spLocks noGrp="1"/>
          </p:cNvSpPr>
          <p:nvPr>
            <p:ph type="body"/>
          </p:nvPr>
        </p:nvSpPr>
        <p:spPr>
          <a:xfrm>
            <a:off x="4673600" y="1604400"/>
            <a:ext cx="4015274" cy="1896543"/>
          </a:xfrm>
          <a:prstGeom prst="rect">
            <a:avLst/>
          </a:prstGeom>
        </p:spPr>
        <p:txBody>
          <a:bodyPr lIns="0" tIns="0" rIns="0" bIns="0">
            <a:normAutofit/>
          </a:bodyPr>
          <a:lstStyle/>
          <a:p>
            <a:endParaRPr lang="fr-FR" sz="2903" b="0" strike="noStrike" spc="-1">
              <a:latin typeface="Arial"/>
            </a:endParaRPr>
          </a:p>
        </p:txBody>
      </p:sp>
      <p:sp>
        <p:nvSpPr>
          <p:cNvPr id="18" name="PlaceHolder 4"/>
          <p:cNvSpPr>
            <a:spLocks noGrp="1"/>
          </p:cNvSpPr>
          <p:nvPr>
            <p:ph type="body"/>
          </p:nvPr>
        </p:nvSpPr>
        <p:spPr>
          <a:xfrm>
            <a:off x="4673600" y="3681628"/>
            <a:ext cx="4015274" cy="1896543"/>
          </a:xfrm>
          <a:prstGeom prst="rect">
            <a:avLst/>
          </a:prstGeom>
        </p:spPr>
        <p:txBody>
          <a:bodyPr lIns="0" tIns="0" rIns="0" bIns="0">
            <a:normAutofit/>
          </a:bodyPr>
          <a:lstStyle/>
          <a:p>
            <a:endParaRPr lang="fr-FR" sz="2903" b="0" strike="noStrike" spc="-1">
              <a:latin typeface="Arial"/>
            </a:endParaRPr>
          </a:p>
        </p:txBody>
      </p:sp>
    </p:spTree>
    <p:extLst>
      <p:ext uri="{BB962C8B-B14F-4D97-AF65-F5344CB8AC3E}">
        <p14:creationId xmlns:p14="http://schemas.microsoft.com/office/powerpoint/2010/main" val="1732698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6846" y="272553"/>
            <a:ext cx="8227457" cy="1144195"/>
          </a:xfrm>
          <a:prstGeom prst="rect">
            <a:avLst/>
          </a:prstGeom>
        </p:spPr>
        <p:txBody>
          <a:bodyPr lIns="0" tIns="0" rIns="0" bIns="0" anchor="ctr"/>
          <a:lstStyle/>
          <a:p>
            <a:pPr algn="ctr"/>
            <a:endParaRPr lang="fr-FR" sz="3991" b="0" strike="noStrike" spc="-1">
              <a:latin typeface="Arial"/>
            </a:endParaRPr>
          </a:p>
        </p:txBody>
      </p:sp>
      <p:sp>
        <p:nvSpPr>
          <p:cNvPr id="20" name="PlaceHolder 2"/>
          <p:cNvSpPr>
            <a:spLocks noGrp="1"/>
          </p:cNvSpPr>
          <p:nvPr>
            <p:ph type="body"/>
          </p:nvPr>
        </p:nvSpPr>
        <p:spPr>
          <a:xfrm>
            <a:off x="457171" y="1604400"/>
            <a:ext cx="4015274" cy="1896543"/>
          </a:xfrm>
          <a:prstGeom prst="rect">
            <a:avLst/>
          </a:prstGeom>
        </p:spPr>
        <p:txBody>
          <a:bodyPr lIns="0" tIns="0" rIns="0" bIns="0">
            <a:normAutofit/>
          </a:bodyPr>
          <a:lstStyle/>
          <a:p>
            <a:endParaRPr lang="fr-FR" sz="2903" b="0" strike="noStrike" spc="-1">
              <a:latin typeface="Arial"/>
            </a:endParaRPr>
          </a:p>
        </p:txBody>
      </p:sp>
      <p:sp>
        <p:nvSpPr>
          <p:cNvPr id="21" name="PlaceHolder 3"/>
          <p:cNvSpPr>
            <a:spLocks noGrp="1"/>
          </p:cNvSpPr>
          <p:nvPr>
            <p:ph type="body"/>
          </p:nvPr>
        </p:nvSpPr>
        <p:spPr>
          <a:xfrm>
            <a:off x="4673600" y="1604400"/>
            <a:ext cx="4015274" cy="1896543"/>
          </a:xfrm>
          <a:prstGeom prst="rect">
            <a:avLst/>
          </a:prstGeom>
        </p:spPr>
        <p:txBody>
          <a:bodyPr lIns="0" tIns="0" rIns="0" bIns="0">
            <a:normAutofit/>
          </a:bodyPr>
          <a:lstStyle/>
          <a:p>
            <a:endParaRPr lang="fr-FR" sz="2903" b="0" strike="noStrike" spc="-1">
              <a:latin typeface="Arial"/>
            </a:endParaRPr>
          </a:p>
        </p:txBody>
      </p:sp>
      <p:sp>
        <p:nvSpPr>
          <p:cNvPr id="22" name="PlaceHolder 4"/>
          <p:cNvSpPr>
            <a:spLocks noGrp="1"/>
          </p:cNvSpPr>
          <p:nvPr>
            <p:ph type="body"/>
          </p:nvPr>
        </p:nvSpPr>
        <p:spPr>
          <a:xfrm>
            <a:off x="457172" y="3681628"/>
            <a:ext cx="8228437" cy="1896543"/>
          </a:xfrm>
          <a:prstGeom prst="rect">
            <a:avLst/>
          </a:prstGeom>
        </p:spPr>
        <p:txBody>
          <a:bodyPr lIns="0" tIns="0" rIns="0" bIns="0">
            <a:normAutofit/>
          </a:bodyPr>
          <a:lstStyle/>
          <a:p>
            <a:endParaRPr lang="fr-FR" sz="2903" b="0" strike="noStrike" spc="-1">
              <a:latin typeface="Arial"/>
            </a:endParaRPr>
          </a:p>
        </p:txBody>
      </p:sp>
    </p:spTree>
    <p:extLst>
      <p:ext uri="{BB962C8B-B14F-4D97-AF65-F5344CB8AC3E}">
        <p14:creationId xmlns:p14="http://schemas.microsoft.com/office/powerpoint/2010/main" val="3149931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6"/>
          <a:stretch>
            <a:fillRect/>
          </a:stretch>
        </a:blip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6846" y="272553"/>
            <a:ext cx="8227457" cy="1144195"/>
          </a:xfrm>
          <a:prstGeom prst="rect">
            <a:avLst/>
          </a:prstGeom>
        </p:spPr>
        <p:txBody>
          <a:bodyPr lIns="0" tIns="0" rIns="0" bIns="0" anchor="ctr"/>
          <a:lstStyle/>
          <a:p>
            <a:r>
              <a:rPr lang="fr-FR" sz="1633" b="0" strike="noStrike" spc="-1">
                <a:latin typeface="Arial"/>
              </a:rPr>
              <a:t>Cliquez pour éditer le format du texte-titre</a:t>
            </a:r>
          </a:p>
        </p:txBody>
      </p:sp>
      <p:sp>
        <p:nvSpPr>
          <p:cNvPr id="3" name="PlaceHolder 2"/>
          <p:cNvSpPr>
            <a:spLocks noGrp="1"/>
          </p:cNvSpPr>
          <p:nvPr>
            <p:ph type="body"/>
          </p:nvPr>
        </p:nvSpPr>
        <p:spPr>
          <a:xfrm>
            <a:off x="457172" y="1604400"/>
            <a:ext cx="8228437" cy="3976383"/>
          </a:xfrm>
          <a:prstGeom prst="rect">
            <a:avLst/>
          </a:prstGeom>
        </p:spPr>
        <p:txBody>
          <a:bodyPr lIns="0" tIns="0" rIns="0" bIns="0">
            <a:normAutofit/>
          </a:bodyPr>
          <a:lstStyle/>
          <a:p>
            <a:pPr marL="432000" indent="-324000">
              <a:spcBef>
                <a:spcPts val="1414"/>
              </a:spcBef>
              <a:buClr>
                <a:srgbClr val="000000"/>
              </a:buClr>
              <a:buSzPct val="45000"/>
              <a:buFont typeface="Wingdings" charset="2"/>
              <a:buChar char=""/>
            </a:pPr>
            <a:r>
              <a:rPr lang="fr-FR" sz="1633" b="0" strike="noStrike" spc="-1">
                <a:latin typeface="Arial"/>
              </a:rPr>
              <a:t>Cliquez pour éditer le format du plan de texte</a:t>
            </a:r>
          </a:p>
          <a:p>
            <a:pPr marL="783692" lvl="1" indent="-293885">
              <a:spcBef>
                <a:spcPts val="1028"/>
              </a:spcBef>
              <a:buClr>
                <a:srgbClr val="000000"/>
              </a:buClr>
              <a:buSzPct val="75000"/>
              <a:buFont typeface="Symbol" charset="2"/>
              <a:buChar char=""/>
            </a:pPr>
            <a:r>
              <a:rPr lang="fr-FR" sz="1633" b="0" strike="noStrike" spc="-1">
                <a:latin typeface="Arial"/>
              </a:rPr>
              <a:t>Second niveau de plan</a:t>
            </a:r>
          </a:p>
          <a:p>
            <a:pPr marL="1175537" lvl="2" indent="-261230">
              <a:spcBef>
                <a:spcPts val="771"/>
              </a:spcBef>
              <a:buClr>
                <a:srgbClr val="000000"/>
              </a:buClr>
              <a:buSzPct val="45000"/>
              <a:buFont typeface="Wingdings" charset="2"/>
              <a:buChar char=""/>
            </a:pPr>
            <a:r>
              <a:rPr lang="fr-FR" sz="1633" b="0" strike="noStrike" spc="-1">
                <a:latin typeface="Arial"/>
              </a:rPr>
              <a:t>Troisième niveau de plan</a:t>
            </a:r>
          </a:p>
          <a:p>
            <a:pPr marL="1567382" lvl="3" indent="-195923">
              <a:spcBef>
                <a:spcPts val="515"/>
              </a:spcBef>
              <a:buClr>
                <a:srgbClr val="000000"/>
              </a:buClr>
              <a:buSzPct val="75000"/>
              <a:buFont typeface="Symbol" charset="2"/>
              <a:buChar char=""/>
            </a:pPr>
            <a:r>
              <a:rPr lang="fr-FR" sz="1633" b="0" strike="noStrike" spc="-1">
                <a:latin typeface="Arial"/>
              </a:rPr>
              <a:t>Quatrième niveau de plan</a:t>
            </a:r>
          </a:p>
          <a:p>
            <a:pPr marL="1959228" lvl="4" indent="-195923">
              <a:spcBef>
                <a:spcPts val="257"/>
              </a:spcBef>
              <a:buClr>
                <a:srgbClr val="000000"/>
              </a:buClr>
              <a:buSzPct val="45000"/>
              <a:buFont typeface="Wingdings" charset="2"/>
              <a:buChar char=""/>
            </a:pPr>
            <a:r>
              <a:rPr lang="fr-FR" sz="1633" b="0" strike="noStrike" spc="-1">
                <a:latin typeface="Arial"/>
              </a:rPr>
              <a:t>Cinquième niveau de plan</a:t>
            </a:r>
          </a:p>
          <a:p>
            <a:pPr marL="2351074" lvl="5" indent="-195923">
              <a:spcBef>
                <a:spcPts val="257"/>
              </a:spcBef>
              <a:buClr>
                <a:srgbClr val="000000"/>
              </a:buClr>
              <a:buSzPct val="45000"/>
              <a:buFont typeface="Wingdings" charset="2"/>
              <a:buChar char=""/>
            </a:pPr>
            <a:r>
              <a:rPr lang="fr-FR" sz="1633" b="0" strike="noStrike" spc="-1">
                <a:latin typeface="Arial"/>
              </a:rPr>
              <a:t>Sixième niveau de plan</a:t>
            </a:r>
          </a:p>
          <a:p>
            <a:pPr marL="2742920" lvl="6" indent="-195923">
              <a:spcBef>
                <a:spcPts val="257"/>
              </a:spcBef>
              <a:buClr>
                <a:srgbClr val="000000"/>
              </a:buClr>
              <a:buSzPct val="45000"/>
              <a:buFont typeface="Wingdings" charset="2"/>
              <a:buChar char=""/>
            </a:pPr>
            <a:r>
              <a:rPr lang="fr-FR" sz="1633" b="0" strike="noStrike" spc="-1">
                <a:latin typeface="Arial"/>
              </a:rPr>
              <a:t>Septième niveau de plan</a:t>
            </a:r>
          </a:p>
        </p:txBody>
      </p:sp>
    </p:spTree>
    <p:extLst>
      <p:ext uri="{BB962C8B-B14F-4D97-AF65-F5344CB8AC3E}">
        <p14:creationId xmlns:p14="http://schemas.microsoft.com/office/powerpoint/2010/main" val="2039884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829406" rtl="0" eaLnBrk="1" latinLnBrk="0" hangingPunct="1">
        <a:lnSpc>
          <a:spcPct val="90000"/>
        </a:lnSpc>
        <a:spcBef>
          <a:spcPct val="0"/>
        </a:spcBef>
        <a:buNone/>
        <a:defRPr sz="3991" kern="1200">
          <a:solidFill>
            <a:schemeClr val="tx1"/>
          </a:solidFill>
          <a:latin typeface="+mj-lt"/>
          <a:ea typeface="+mj-ea"/>
          <a:cs typeface="+mj-cs"/>
        </a:defRPr>
      </a:lvl1pPr>
    </p:titleStyle>
    <p:bodyStyle>
      <a:lvl1pPr marL="324000" indent="-243000" algn="l" defTabSz="829406" rtl="0" eaLnBrk="1" latinLnBrk="0" hangingPunct="1">
        <a:lnSpc>
          <a:spcPct val="90000"/>
        </a:lnSpc>
        <a:spcBef>
          <a:spcPts val="1061"/>
        </a:spcBef>
        <a:buClr>
          <a:srgbClr val="000000"/>
        </a:buClr>
        <a:buSzPct val="45000"/>
        <a:buFont typeface="Wingdings" charset="2"/>
        <a:buChar char=""/>
        <a:defRPr sz="2540" kern="1200">
          <a:solidFill>
            <a:schemeClr val="tx1"/>
          </a:solidFill>
          <a:latin typeface="+mn-lt"/>
          <a:ea typeface="+mn-ea"/>
          <a:cs typeface="+mn-cs"/>
        </a:defRPr>
      </a:lvl1pPr>
      <a:lvl2pPr marL="622055" indent="-207352" algn="l" defTabSz="829406" rtl="0" eaLnBrk="1" latinLnBrk="0" hangingPunct="1">
        <a:lnSpc>
          <a:spcPct val="90000"/>
        </a:lnSpc>
        <a:spcBef>
          <a:spcPts val="454"/>
        </a:spcBef>
        <a:buFont typeface="Arial" panose="020B0604020202020204" pitchFamily="34" charset="0"/>
        <a:buChar char="•"/>
        <a:defRPr sz="2177" kern="1200">
          <a:solidFill>
            <a:schemeClr val="tx1"/>
          </a:solidFill>
          <a:latin typeface="+mn-lt"/>
          <a:ea typeface="+mn-ea"/>
          <a:cs typeface="+mn-cs"/>
        </a:defRPr>
      </a:lvl2pPr>
      <a:lvl3pPr marL="1036758" indent="-207352" algn="l" defTabSz="829406" rtl="0" eaLnBrk="1" latinLnBrk="0" hangingPunct="1">
        <a:lnSpc>
          <a:spcPct val="90000"/>
        </a:lnSpc>
        <a:spcBef>
          <a:spcPts val="454"/>
        </a:spcBef>
        <a:buFont typeface="Arial" panose="020B0604020202020204" pitchFamily="34" charset="0"/>
        <a:buChar char="•"/>
        <a:defRPr sz="1814" kern="1200">
          <a:solidFill>
            <a:schemeClr val="tx1"/>
          </a:solidFill>
          <a:latin typeface="+mn-lt"/>
          <a:ea typeface="+mn-ea"/>
          <a:cs typeface="+mn-cs"/>
        </a:defRPr>
      </a:lvl3pPr>
      <a:lvl4pPr marL="1451462" indent="-207352" algn="l" defTabSz="829406"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4pPr>
      <a:lvl5pPr marL="1866165" indent="-207352" algn="l" defTabSz="829406"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5pPr>
      <a:lvl6pPr marL="2280868" indent="-207352" algn="l" defTabSz="829406"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6pPr>
      <a:lvl7pPr marL="2695571" indent="-207352" algn="l" defTabSz="829406"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7pPr>
      <a:lvl8pPr marL="3110275" indent="-207352" algn="l" defTabSz="829406"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8pPr>
      <a:lvl9pPr marL="3524978" indent="-207352" algn="l" defTabSz="829406"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9pPr>
    </p:bodyStyle>
    <p:otherStyle>
      <a:defPPr>
        <a:defRPr lang="fr-FR"/>
      </a:defPPr>
      <a:lvl1pPr marL="0" algn="l" defTabSz="829406" rtl="0" eaLnBrk="1" latinLnBrk="0" hangingPunct="1">
        <a:defRPr sz="1633" kern="1200">
          <a:solidFill>
            <a:schemeClr val="tx1"/>
          </a:solidFill>
          <a:latin typeface="+mn-lt"/>
          <a:ea typeface="+mn-ea"/>
          <a:cs typeface="+mn-cs"/>
        </a:defRPr>
      </a:lvl1pPr>
      <a:lvl2pPr marL="414704" algn="l" defTabSz="829406" rtl="0" eaLnBrk="1" latinLnBrk="0" hangingPunct="1">
        <a:defRPr sz="1633" kern="1200">
          <a:solidFill>
            <a:schemeClr val="tx1"/>
          </a:solidFill>
          <a:latin typeface="+mn-lt"/>
          <a:ea typeface="+mn-ea"/>
          <a:cs typeface="+mn-cs"/>
        </a:defRPr>
      </a:lvl2pPr>
      <a:lvl3pPr marL="829406" algn="l" defTabSz="829406" rtl="0" eaLnBrk="1" latinLnBrk="0" hangingPunct="1">
        <a:defRPr sz="1633" kern="1200">
          <a:solidFill>
            <a:schemeClr val="tx1"/>
          </a:solidFill>
          <a:latin typeface="+mn-lt"/>
          <a:ea typeface="+mn-ea"/>
          <a:cs typeface="+mn-cs"/>
        </a:defRPr>
      </a:lvl3pPr>
      <a:lvl4pPr marL="1244110" algn="l" defTabSz="829406" rtl="0" eaLnBrk="1" latinLnBrk="0" hangingPunct="1">
        <a:defRPr sz="1633" kern="1200">
          <a:solidFill>
            <a:schemeClr val="tx1"/>
          </a:solidFill>
          <a:latin typeface="+mn-lt"/>
          <a:ea typeface="+mn-ea"/>
          <a:cs typeface="+mn-cs"/>
        </a:defRPr>
      </a:lvl4pPr>
      <a:lvl5pPr marL="1658813" algn="l" defTabSz="829406" rtl="0" eaLnBrk="1" latinLnBrk="0" hangingPunct="1">
        <a:defRPr sz="1633" kern="1200">
          <a:solidFill>
            <a:schemeClr val="tx1"/>
          </a:solidFill>
          <a:latin typeface="+mn-lt"/>
          <a:ea typeface="+mn-ea"/>
          <a:cs typeface="+mn-cs"/>
        </a:defRPr>
      </a:lvl5pPr>
      <a:lvl6pPr marL="2073516" algn="l" defTabSz="829406" rtl="0" eaLnBrk="1" latinLnBrk="0" hangingPunct="1">
        <a:defRPr sz="1633" kern="1200">
          <a:solidFill>
            <a:schemeClr val="tx1"/>
          </a:solidFill>
          <a:latin typeface="+mn-lt"/>
          <a:ea typeface="+mn-ea"/>
          <a:cs typeface="+mn-cs"/>
        </a:defRPr>
      </a:lvl6pPr>
      <a:lvl7pPr marL="2488220" algn="l" defTabSz="829406" rtl="0" eaLnBrk="1" latinLnBrk="0" hangingPunct="1">
        <a:defRPr sz="1633" kern="1200">
          <a:solidFill>
            <a:schemeClr val="tx1"/>
          </a:solidFill>
          <a:latin typeface="+mn-lt"/>
          <a:ea typeface="+mn-ea"/>
          <a:cs typeface="+mn-cs"/>
        </a:defRPr>
      </a:lvl7pPr>
      <a:lvl8pPr marL="2902923" algn="l" defTabSz="829406" rtl="0" eaLnBrk="1" latinLnBrk="0" hangingPunct="1">
        <a:defRPr sz="1633" kern="1200">
          <a:solidFill>
            <a:schemeClr val="tx1"/>
          </a:solidFill>
          <a:latin typeface="+mn-lt"/>
          <a:ea typeface="+mn-ea"/>
          <a:cs typeface="+mn-cs"/>
        </a:defRPr>
      </a:lvl8pPr>
      <a:lvl9pPr marL="3317626" algn="l" defTabSz="829406" rtl="0" eaLnBrk="1" latinLnBrk="0" hangingPunct="1">
        <a:defRPr sz="163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8.jpe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a:extLst>
              <a:ext uri="{FF2B5EF4-FFF2-40B4-BE49-F238E27FC236}">
                <a16:creationId xmlns:a16="http://schemas.microsoft.com/office/drawing/2014/main" xmlns="" id="{C09B5A6B-9146-4D2E-BBE3-95CFFDC86E23}"/>
              </a:ext>
            </a:extLst>
          </p:cNvPr>
          <p:cNvSpPr txBox="1"/>
          <p:nvPr/>
        </p:nvSpPr>
        <p:spPr>
          <a:xfrm>
            <a:off x="645487" y="2145420"/>
            <a:ext cx="3492062" cy="707886"/>
          </a:xfrm>
          <a:prstGeom prst="rect">
            <a:avLst/>
          </a:prstGeom>
          <a:noFill/>
        </p:spPr>
        <p:txBody>
          <a:bodyPr wrap="square" rtlCol="0">
            <a:spAutoFit/>
          </a:bodyPr>
          <a:lstStyle/>
          <a:p>
            <a:pPr algn="ctr" defTabSz="829406"/>
            <a:r>
              <a:rPr lang="fr-FR" sz="2000" dirty="0">
                <a:solidFill>
                  <a:prstClr val="black"/>
                </a:solidFill>
                <a:latin typeface="Arial"/>
              </a:rPr>
              <a:t>Les menaces sur les huileries dans la filière Coton</a:t>
            </a:r>
          </a:p>
        </p:txBody>
      </p:sp>
      <p:sp>
        <p:nvSpPr>
          <p:cNvPr id="11" name="ZoneTexte 10">
            <a:extLst>
              <a:ext uri="{FF2B5EF4-FFF2-40B4-BE49-F238E27FC236}">
                <a16:creationId xmlns:a16="http://schemas.microsoft.com/office/drawing/2014/main" xmlns="" id="{0EBF8AF7-BB23-46C5-8FFB-1C02DCFEE637}"/>
              </a:ext>
            </a:extLst>
          </p:cNvPr>
          <p:cNvSpPr txBox="1"/>
          <p:nvPr/>
        </p:nvSpPr>
        <p:spPr>
          <a:xfrm>
            <a:off x="4908878" y="651356"/>
            <a:ext cx="4000688" cy="715581"/>
          </a:xfrm>
          <a:prstGeom prst="rect">
            <a:avLst/>
          </a:prstGeom>
          <a:noFill/>
        </p:spPr>
        <p:txBody>
          <a:bodyPr wrap="square" rtlCol="0">
            <a:spAutoFit/>
          </a:bodyPr>
          <a:lstStyle/>
          <a:p>
            <a:pPr algn="ctr" defTabSz="829406"/>
            <a:r>
              <a:rPr lang="fr-FR" sz="1350" dirty="0">
                <a:latin typeface="Calibri" panose="020F0502020204030204" pitchFamily="34" charset="0"/>
                <a:cs typeface="Calibri" panose="020F0502020204030204" pitchFamily="34" charset="0"/>
              </a:rPr>
              <a:t>Séminaire GEOCOTON – 17 au 21 septembre 2018</a:t>
            </a:r>
          </a:p>
          <a:p>
            <a:pPr algn="ctr" defTabSz="829406"/>
            <a:r>
              <a:rPr lang="fr-FR" sz="1350" b="1" dirty="0">
                <a:latin typeface="Calibri" panose="020F0502020204030204" pitchFamily="34" charset="0"/>
                <a:cs typeface="Calibri" panose="020F0502020204030204" pitchFamily="34" charset="0"/>
              </a:rPr>
              <a:t>Les outils du 21</a:t>
            </a:r>
            <a:r>
              <a:rPr lang="fr-FR" sz="1350" b="1" baseline="30000" dirty="0">
                <a:latin typeface="Calibri" panose="020F0502020204030204" pitchFamily="34" charset="0"/>
                <a:cs typeface="Calibri" panose="020F0502020204030204" pitchFamily="34" charset="0"/>
              </a:rPr>
              <a:t>ème</a:t>
            </a:r>
            <a:r>
              <a:rPr lang="fr-FR" sz="1350" b="1" dirty="0">
                <a:latin typeface="Calibri" panose="020F0502020204030204" pitchFamily="34" charset="0"/>
                <a:cs typeface="Calibri" panose="020F0502020204030204" pitchFamily="34" charset="0"/>
              </a:rPr>
              <a:t> siècle au service du coton africain </a:t>
            </a:r>
          </a:p>
          <a:p>
            <a:pPr algn="ctr" defTabSz="829406"/>
            <a:endParaRPr lang="fr-FR" sz="1350" dirty="0">
              <a:solidFill>
                <a:prstClr val="black"/>
              </a:solidFill>
              <a:latin typeface="Arial"/>
            </a:endParaRPr>
          </a:p>
        </p:txBody>
      </p:sp>
      <p:sp>
        <p:nvSpPr>
          <p:cNvPr id="2" name="ZoneTexte 1">
            <a:extLst>
              <a:ext uri="{FF2B5EF4-FFF2-40B4-BE49-F238E27FC236}">
                <a16:creationId xmlns:a16="http://schemas.microsoft.com/office/drawing/2014/main" xmlns="" id="{6FC24319-6609-4DE1-B409-77BAE6EAAACE}"/>
              </a:ext>
            </a:extLst>
          </p:cNvPr>
          <p:cNvSpPr txBox="1"/>
          <p:nvPr/>
        </p:nvSpPr>
        <p:spPr>
          <a:xfrm>
            <a:off x="466112" y="3261186"/>
            <a:ext cx="3989231" cy="877163"/>
          </a:xfrm>
          <a:prstGeom prst="rect">
            <a:avLst/>
          </a:prstGeom>
          <a:noFill/>
        </p:spPr>
        <p:txBody>
          <a:bodyPr wrap="square" rtlCol="0">
            <a:spAutoFit/>
          </a:bodyPr>
          <a:lstStyle/>
          <a:p>
            <a:pPr algn="ctr"/>
            <a:r>
              <a:rPr lang="fr-FR" sz="1350" b="1" dirty="0">
                <a:solidFill>
                  <a:schemeClr val="bg1">
                    <a:lumMod val="50000"/>
                  </a:schemeClr>
                </a:solidFill>
                <a:latin typeface="Century Gothic" pitchFamily="34" charset="0"/>
              </a:rPr>
              <a:t>ZANNA Alexandre / AWESSO Thierry</a:t>
            </a:r>
          </a:p>
          <a:p>
            <a:pPr algn="ctr"/>
            <a:endParaRPr lang="fr-FR" sz="1050" b="1" dirty="0">
              <a:solidFill>
                <a:schemeClr val="bg1">
                  <a:lumMod val="50000"/>
                </a:schemeClr>
              </a:solidFill>
              <a:latin typeface="Century Gothic" pitchFamily="34" charset="0"/>
            </a:endParaRPr>
          </a:p>
          <a:p>
            <a:pPr algn="ctr"/>
            <a:r>
              <a:rPr lang="fr-FR" sz="1350" b="1" dirty="0">
                <a:solidFill>
                  <a:schemeClr val="bg1">
                    <a:lumMod val="50000"/>
                  </a:schemeClr>
                </a:solidFill>
                <a:latin typeface="Century Gothic" pitchFamily="34" charset="0"/>
              </a:rPr>
              <a:t>Association des Industriels de la Filière Oléagineuse de l’UEMOA</a:t>
            </a:r>
            <a:endParaRPr lang="fr-FR" sz="1350"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18917" y="4607784"/>
            <a:ext cx="2283619" cy="110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6" descr="Image associÃ©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4239" y="2225840"/>
            <a:ext cx="2304983" cy="3483000"/>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8" descr="Image associÃ©e"/>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50509" y="3472083"/>
            <a:ext cx="1369880" cy="2133000"/>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12" descr="Image associÃ©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50509" y="1911186"/>
            <a:ext cx="1350000" cy="1350000"/>
          </a:xfrm>
          <a:prstGeom prst="rect">
            <a:avLst/>
          </a:prstGeom>
          <a:noFill/>
          <a:extLst>
            <a:ext uri="{909E8E84-426E-40DD-AFC4-6F175D3DCCD1}">
              <a14:hiddenFill xmlns:a14="http://schemas.microsoft.com/office/drawing/2010/main">
                <a:solidFill>
                  <a:srgbClr val="FFFFFF"/>
                </a:solidFill>
              </a14:hiddenFill>
            </a:ext>
          </a:extLst>
        </p:spPr>
      </p:pic>
      <p:pic>
        <p:nvPicPr>
          <p:cNvPr id="12" name="Image 11">
            <a:extLst>
              <a:ext uri="{FF2B5EF4-FFF2-40B4-BE49-F238E27FC236}">
                <a16:creationId xmlns:a16="http://schemas.microsoft.com/office/drawing/2014/main" xmlns="" id="{9598A8C7-F1EF-4CD0-8862-036783D9892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82733" y="512239"/>
            <a:ext cx="3879152" cy="1163746"/>
          </a:xfrm>
          <a:prstGeom prst="rect">
            <a:avLst/>
          </a:prstGeom>
        </p:spPr>
      </p:pic>
    </p:spTree>
    <p:extLst>
      <p:ext uri="{BB962C8B-B14F-4D97-AF65-F5344CB8AC3E}">
        <p14:creationId xmlns:p14="http://schemas.microsoft.com/office/powerpoint/2010/main" val="6307510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172" y="642540"/>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Importations d’huiles asiatiques</a:t>
            </a:r>
          </a:p>
        </p:txBody>
      </p:sp>
      <p:sp>
        <p:nvSpPr>
          <p:cNvPr id="4" name="Espace réservé du texte 2"/>
          <p:cNvSpPr txBox="1">
            <a:spLocks/>
          </p:cNvSpPr>
          <p:nvPr/>
        </p:nvSpPr>
        <p:spPr>
          <a:xfrm>
            <a:off x="457172" y="1568741"/>
            <a:ext cx="8477103" cy="4622333"/>
          </a:xfrm>
          <a:prstGeom prst="rect">
            <a:avLst/>
          </a:prstGeom>
        </p:spPr>
        <p:txBody>
          <a:bodyPr>
            <a:normAutofit/>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L’</a:t>
            </a:r>
            <a:r>
              <a:rPr lang="fr-FR" sz="2400" dirty="0" err="1"/>
              <a:t>AIFO-Uemoa</a:t>
            </a:r>
            <a:r>
              <a:rPr lang="fr-FR" sz="2400" dirty="0"/>
              <a:t> avait été créée en 2000 suite à la mise en place du TEC révisant à la baisse le taux de douane pour les huiles importées dans l’UEMOA de 35% à 20%.</a:t>
            </a:r>
          </a:p>
          <a:p>
            <a:pPr marL="97961" indent="0">
              <a:lnSpc>
                <a:spcPct val="110000"/>
              </a:lnSpc>
              <a:spcBef>
                <a:spcPts val="450"/>
              </a:spcBef>
              <a:buNone/>
            </a:pPr>
            <a:r>
              <a:rPr lang="fr-FR" sz="2400" dirty="0"/>
              <a:t>La crainte était de voir les huiles importées devenir plus compétitives et venir concurrencer les huiliers de l’espace.</a:t>
            </a:r>
          </a:p>
          <a:p>
            <a:pPr marL="97961" indent="0">
              <a:lnSpc>
                <a:spcPct val="110000"/>
              </a:lnSpc>
              <a:spcBef>
                <a:spcPts val="450"/>
              </a:spcBef>
              <a:buNone/>
            </a:pPr>
            <a:r>
              <a:rPr lang="fr-FR" sz="2400" dirty="0"/>
              <a:t>Aujourd’hui, le taux a finalement été revu à la hausse pour repasser à 35%, mais le mal est déjà fait. Les huiles de palme asiatiques </a:t>
            </a:r>
            <a:r>
              <a:rPr lang="fr-FR" sz="2250" i="1" dirty="0"/>
              <a:t>(Indonésie &amp; Malaisie représentent 90% de la production mondiale) </a:t>
            </a:r>
            <a:r>
              <a:rPr lang="fr-FR" sz="2400" dirty="0"/>
              <a:t>rentrent en masse, et pour la plupart sans s’acquitter ou à minima des droits de douanes.</a:t>
            </a:r>
          </a:p>
          <a:p>
            <a:pPr marL="97961" indent="0">
              <a:lnSpc>
                <a:spcPct val="110000"/>
              </a:lnSpc>
              <a:spcBef>
                <a:spcPts val="450"/>
              </a:spcBef>
              <a:buNone/>
            </a:pPr>
            <a:endParaRPr lang="fr-FR" sz="2400" dirty="0"/>
          </a:p>
        </p:txBody>
      </p:sp>
      <p:sp>
        <p:nvSpPr>
          <p:cNvPr id="3" name="ZoneTexte 2">
            <a:extLst>
              <a:ext uri="{FF2B5EF4-FFF2-40B4-BE49-F238E27FC236}">
                <a16:creationId xmlns:a16="http://schemas.microsoft.com/office/drawing/2014/main" xmlns="" id="{9BA1ACEE-5B2B-433C-86E7-885C3FF06149}"/>
              </a:ext>
            </a:extLst>
          </p:cNvPr>
          <p:cNvSpPr txBox="1"/>
          <p:nvPr/>
        </p:nvSpPr>
        <p:spPr>
          <a:xfrm>
            <a:off x="8702854" y="5863686"/>
            <a:ext cx="441146" cy="369332"/>
          </a:xfrm>
          <a:prstGeom prst="rect">
            <a:avLst/>
          </a:prstGeom>
          <a:noFill/>
        </p:spPr>
        <p:txBody>
          <a:bodyPr wrap="none" rtlCol="0">
            <a:spAutoFit/>
          </a:bodyPr>
          <a:lstStyle/>
          <a:p>
            <a:r>
              <a:rPr lang="fr-FR" dirty="0"/>
              <a:t>10</a:t>
            </a:r>
          </a:p>
        </p:txBody>
      </p:sp>
    </p:spTree>
    <p:extLst>
      <p:ext uri="{BB962C8B-B14F-4D97-AF65-F5344CB8AC3E}">
        <p14:creationId xmlns:p14="http://schemas.microsoft.com/office/powerpoint/2010/main" val="21315704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335507" y="609559"/>
            <a:ext cx="8228763" cy="765414"/>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Coût théorique : import huiles asiatiques</a:t>
            </a:r>
          </a:p>
        </p:txBody>
      </p:sp>
      <p:sp>
        <p:nvSpPr>
          <p:cNvPr id="9" name="ZoneTexte 8"/>
          <p:cNvSpPr txBox="1"/>
          <p:nvPr/>
        </p:nvSpPr>
        <p:spPr>
          <a:xfrm>
            <a:off x="6185641" y="1930449"/>
            <a:ext cx="2754680" cy="1131079"/>
          </a:xfrm>
          <a:prstGeom prst="rect">
            <a:avLst/>
          </a:prstGeom>
          <a:noFill/>
        </p:spPr>
        <p:txBody>
          <a:bodyPr wrap="square" rtlCol="0">
            <a:spAutoFit/>
          </a:bodyPr>
          <a:lstStyle/>
          <a:p>
            <a:r>
              <a:rPr lang="fr-FR" sz="1350" dirty="0"/>
              <a:t>Calcul du coût théorique normal d’un camion de bidons d’huile provenance hors UEMOA (sans certificat d’origine) via le port de LOME pour le Burkina Faso</a:t>
            </a:r>
          </a:p>
        </p:txBody>
      </p:sp>
      <p:sp>
        <p:nvSpPr>
          <p:cNvPr id="14" name="ZoneTexte 13"/>
          <p:cNvSpPr txBox="1"/>
          <p:nvPr/>
        </p:nvSpPr>
        <p:spPr>
          <a:xfrm>
            <a:off x="6185639" y="3265190"/>
            <a:ext cx="2754680" cy="2169825"/>
          </a:xfrm>
          <a:prstGeom prst="rect">
            <a:avLst/>
          </a:prstGeom>
          <a:noFill/>
        </p:spPr>
        <p:txBody>
          <a:bodyPr wrap="square" rtlCol="0">
            <a:spAutoFit/>
          </a:bodyPr>
          <a:lstStyle/>
          <a:p>
            <a:r>
              <a:rPr lang="fr-FR" sz="1350" dirty="0"/>
              <a:t>A titre de comparaison :</a:t>
            </a:r>
          </a:p>
          <a:p>
            <a:r>
              <a:rPr lang="fr-FR" sz="1350" dirty="0">
                <a:solidFill>
                  <a:srgbClr val="FF0000"/>
                </a:solidFill>
              </a:rPr>
              <a:t>13.500 Fcfa le bidon 20L</a:t>
            </a:r>
          </a:p>
          <a:p>
            <a:r>
              <a:rPr lang="fr-FR" sz="1350" dirty="0">
                <a:solidFill>
                  <a:srgbClr val="FF0000"/>
                </a:solidFill>
              </a:rPr>
              <a:t>675 Fcfa le litre ou</a:t>
            </a:r>
          </a:p>
          <a:p>
            <a:r>
              <a:rPr lang="fr-FR" sz="1350" dirty="0">
                <a:solidFill>
                  <a:srgbClr val="FF0000"/>
                </a:solidFill>
              </a:rPr>
              <a:t>742 Fcfa le kilogramme</a:t>
            </a:r>
          </a:p>
          <a:p>
            <a:r>
              <a:rPr lang="fr-FR" sz="1350" dirty="0"/>
              <a:t>Prix TTC départ SN </a:t>
            </a:r>
            <a:r>
              <a:rPr lang="fr-FR" sz="1350" dirty="0" err="1"/>
              <a:t>Citec</a:t>
            </a:r>
            <a:endParaRPr lang="fr-FR" sz="1350" dirty="0"/>
          </a:p>
          <a:p>
            <a:endParaRPr lang="fr-FR" sz="1350" dirty="0"/>
          </a:p>
          <a:p>
            <a:r>
              <a:rPr lang="fr-FR" sz="1350" dirty="0"/>
              <a:t>Comprenant en achat de graine :</a:t>
            </a:r>
          </a:p>
          <a:p>
            <a:r>
              <a:rPr lang="fr-FR" sz="1350" dirty="0">
                <a:solidFill>
                  <a:srgbClr val="00B050"/>
                </a:solidFill>
              </a:rPr>
              <a:t>7.360 Fcfa le bidon 20L</a:t>
            </a:r>
          </a:p>
          <a:p>
            <a:r>
              <a:rPr lang="fr-FR" sz="1350" dirty="0">
                <a:solidFill>
                  <a:srgbClr val="00B050"/>
                </a:solidFill>
              </a:rPr>
              <a:t>368 Fcfa le litre ou              </a:t>
            </a:r>
            <a:r>
              <a:rPr lang="fr-FR" sz="1350" dirty="0">
                <a:solidFill>
                  <a:srgbClr val="FF0000"/>
                </a:solidFill>
              </a:rPr>
              <a:t>58%</a:t>
            </a:r>
          </a:p>
          <a:p>
            <a:r>
              <a:rPr lang="fr-FR" sz="1350" dirty="0">
                <a:solidFill>
                  <a:srgbClr val="00B050"/>
                </a:solidFill>
              </a:rPr>
              <a:t>404 Fcfa le kilogramme</a:t>
            </a:r>
          </a:p>
        </p:txBody>
      </p:sp>
      <p:pic>
        <p:nvPicPr>
          <p:cNvPr id="103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9728" y="1753649"/>
            <a:ext cx="5845911" cy="4219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ZoneTexte 2">
            <a:extLst>
              <a:ext uri="{FF2B5EF4-FFF2-40B4-BE49-F238E27FC236}">
                <a16:creationId xmlns:a16="http://schemas.microsoft.com/office/drawing/2014/main" xmlns="" id="{1F7E10B1-2408-44D5-90C8-3DFFD338656B}"/>
              </a:ext>
            </a:extLst>
          </p:cNvPr>
          <p:cNvSpPr txBox="1"/>
          <p:nvPr/>
        </p:nvSpPr>
        <p:spPr>
          <a:xfrm>
            <a:off x="8767962" y="6241409"/>
            <a:ext cx="424027" cy="369332"/>
          </a:xfrm>
          <a:prstGeom prst="rect">
            <a:avLst/>
          </a:prstGeom>
          <a:noFill/>
        </p:spPr>
        <p:txBody>
          <a:bodyPr wrap="none" rtlCol="0">
            <a:spAutoFit/>
          </a:bodyPr>
          <a:lstStyle/>
          <a:p>
            <a:r>
              <a:rPr lang="fr-FR" dirty="0"/>
              <a:t>11</a:t>
            </a:r>
          </a:p>
        </p:txBody>
      </p:sp>
    </p:spTree>
    <p:extLst>
      <p:ext uri="{BB962C8B-B14F-4D97-AF65-F5344CB8AC3E}">
        <p14:creationId xmlns:p14="http://schemas.microsoft.com/office/powerpoint/2010/main" val="22199272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322949" y="775309"/>
            <a:ext cx="8228763" cy="709543"/>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Coût appliqué : import huiles asiatiques</a:t>
            </a:r>
          </a:p>
        </p:txBody>
      </p:sp>
      <p:sp>
        <p:nvSpPr>
          <p:cNvPr id="9" name="ZoneTexte 8"/>
          <p:cNvSpPr txBox="1"/>
          <p:nvPr/>
        </p:nvSpPr>
        <p:spPr>
          <a:xfrm>
            <a:off x="6185641" y="1930449"/>
            <a:ext cx="2754680" cy="1131079"/>
          </a:xfrm>
          <a:prstGeom prst="rect">
            <a:avLst/>
          </a:prstGeom>
          <a:noFill/>
        </p:spPr>
        <p:txBody>
          <a:bodyPr wrap="square" rtlCol="0">
            <a:spAutoFit/>
          </a:bodyPr>
          <a:lstStyle/>
          <a:p>
            <a:r>
              <a:rPr lang="fr-FR" sz="1350" dirty="0"/>
              <a:t>Calcul du coût appliqué par les Douanes du même camion d’huile provenance hors UEMOA (sans certificat d’origine) via le port  LOME pour le Burkina Faso</a:t>
            </a:r>
          </a:p>
        </p:txBody>
      </p:sp>
      <p:sp>
        <p:nvSpPr>
          <p:cNvPr id="14" name="ZoneTexte 13"/>
          <p:cNvSpPr txBox="1"/>
          <p:nvPr/>
        </p:nvSpPr>
        <p:spPr>
          <a:xfrm>
            <a:off x="6185639" y="3265190"/>
            <a:ext cx="2754680" cy="2169825"/>
          </a:xfrm>
          <a:prstGeom prst="rect">
            <a:avLst/>
          </a:prstGeom>
          <a:noFill/>
        </p:spPr>
        <p:txBody>
          <a:bodyPr wrap="square" rtlCol="0">
            <a:spAutoFit/>
          </a:bodyPr>
          <a:lstStyle/>
          <a:p>
            <a:r>
              <a:rPr lang="fr-FR" sz="1350" dirty="0"/>
              <a:t>A titre de comparaison :</a:t>
            </a:r>
          </a:p>
          <a:p>
            <a:r>
              <a:rPr lang="fr-FR" sz="1350" dirty="0">
                <a:solidFill>
                  <a:srgbClr val="FF0000"/>
                </a:solidFill>
              </a:rPr>
              <a:t>13.500 Fcfa le bidon 20L</a:t>
            </a:r>
          </a:p>
          <a:p>
            <a:r>
              <a:rPr lang="fr-FR" sz="1350" dirty="0">
                <a:solidFill>
                  <a:srgbClr val="FF0000"/>
                </a:solidFill>
              </a:rPr>
              <a:t>675 Fcfa le litre ou</a:t>
            </a:r>
          </a:p>
          <a:p>
            <a:r>
              <a:rPr lang="fr-FR" sz="1350" dirty="0">
                <a:solidFill>
                  <a:srgbClr val="FF0000"/>
                </a:solidFill>
              </a:rPr>
              <a:t>742 Fcfa le kilogramme</a:t>
            </a:r>
          </a:p>
          <a:p>
            <a:r>
              <a:rPr lang="fr-FR" sz="1350" dirty="0"/>
              <a:t>Prix TTC départ SN </a:t>
            </a:r>
            <a:r>
              <a:rPr lang="fr-FR" sz="1350" dirty="0" err="1"/>
              <a:t>Citec</a:t>
            </a:r>
            <a:endParaRPr lang="fr-FR" sz="1350" dirty="0"/>
          </a:p>
          <a:p>
            <a:endParaRPr lang="fr-FR" sz="1350" dirty="0"/>
          </a:p>
          <a:p>
            <a:r>
              <a:rPr lang="fr-FR" sz="1350" dirty="0"/>
              <a:t>Comprenant en achat de graine :</a:t>
            </a:r>
          </a:p>
          <a:p>
            <a:r>
              <a:rPr lang="fr-FR" sz="1350" dirty="0">
                <a:solidFill>
                  <a:srgbClr val="00B050"/>
                </a:solidFill>
              </a:rPr>
              <a:t>7.360 Fcfa le bidon 20L</a:t>
            </a:r>
          </a:p>
          <a:p>
            <a:r>
              <a:rPr lang="fr-FR" sz="1350" dirty="0">
                <a:solidFill>
                  <a:srgbClr val="00B050"/>
                </a:solidFill>
              </a:rPr>
              <a:t>368 Fcfa le litre ou              </a:t>
            </a:r>
            <a:r>
              <a:rPr lang="fr-FR" sz="1350" dirty="0">
                <a:solidFill>
                  <a:srgbClr val="FF0000"/>
                </a:solidFill>
              </a:rPr>
              <a:t>58%</a:t>
            </a:r>
          </a:p>
          <a:p>
            <a:r>
              <a:rPr lang="fr-FR" sz="1350" dirty="0">
                <a:solidFill>
                  <a:srgbClr val="00B050"/>
                </a:solidFill>
              </a:rPr>
              <a:t>404 Fcfa le kilogramme</a:t>
            </a:r>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229" y="1770847"/>
            <a:ext cx="6050410" cy="3848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ZoneTexte 4"/>
          <p:cNvSpPr txBox="1"/>
          <p:nvPr/>
        </p:nvSpPr>
        <p:spPr>
          <a:xfrm>
            <a:off x="135229" y="5158016"/>
            <a:ext cx="2009105" cy="461665"/>
          </a:xfrm>
          <a:prstGeom prst="rect">
            <a:avLst/>
          </a:prstGeom>
          <a:noFill/>
        </p:spPr>
        <p:txBody>
          <a:bodyPr wrap="square" rtlCol="0">
            <a:spAutoFit/>
          </a:bodyPr>
          <a:lstStyle/>
          <a:p>
            <a:r>
              <a:rPr lang="fr-FR" sz="1200" b="1" dirty="0">
                <a:solidFill>
                  <a:srgbClr val="FF0000"/>
                </a:solidFill>
              </a:rPr>
              <a:t>Gain -19% (-2.535 Fcfa)</a:t>
            </a:r>
          </a:p>
          <a:p>
            <a:r>
              <a:rPr lang="fr-FR" sz="1200" b="1" dirty="0">
                <a:solidFill>
                  <a:srgbClr val="FF0000"/>
                </a:solidFill>
              </a:rPr>
              <a:t>Perte Etat -56% DD</a:t>
            </a:r>
          </a:p>
        </p:txBody>
      </p:sp>
      <p:sp>
        <p:nvSpPr>
          <p:cNvPr id="3" name="ZoneTexte 2">
            <a:extLst>
              <a:ext uri="{FF2B5EF4-FFF2-40B4-BE49-F238E27FC236}">
                <a16:creationId xmlns:a16="http://schemas.microsoft.com/office/drawing/2014/main" xmlns="" id="{77953665-D1A8-44F8-B4B1-3A90E50B995F}"/>
              </a:ext>
            </a:extLst>
          </p:cNvPr>
          <p:cNvSpPr txBox="1"/>
          <p:nvPr/>
        </p:nvSpPr>
        <p:spPr>
          <a:xfrm>
            <a:off x="8719746" y="6199464"/>
            <a:ext cx="441146" cy="369332"/>
          </a:xfrm>
          <a:prstGeom prst="rect">
            <a:avLst/>
          </a:prstGeom>
          <a:noFill/>
        </p:spPr>
        <p:txBody>
          <a:bodyPr wrap="none" rtlCol="0">
            <a:spAutoFit/>
          </a:bodyPr>
          <a:lstStyle/>
          <a:p>
            <a:r>
              <a:rPr lang="fr-FR" dirty="0"/>
              <a:t>12</a:t>
            </a:r>
          </a:p>
        </p:txBody>
      </p:sp>
    </p:spTree>
    <p:extLst>
      <p:ext uri="{BB962C8B-B14F-4D97-AF65-F5344CB8AC3E}">
        <p14:creationId xmlns:p14="http://schemas.microsoft.com/office/powerpoint/2010/main" val="36495592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322948" y="640561"/>
            <a:ext cx="8228763" cy="701678"/>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Coût : import huiles certificat UEMOA</a:t>
            </a:r>
          </a:p>
        </p:txBody>
      </p:sp>
      <p:sp>
        <p:nvSpPr>
          <p:cNvPr id="9" name="ZoneTexte 8"/>
          <p:cNvSpPr txBox="1"/>
          <p:nvPr/>
        </p:nvSpPr>
        <p:spPr>
          <a:xfrm>
            <a:off x="6185641" y="1930449"/>
            <a:ext cx="2754680" cy="1131079"/>
          </a:xfrm>
          <a:prstGeom prst="rect">
            <a:avLst/>
          </a:prstGeom>
          <a:noFill/>
        </p:spPr>
        <p:txBody>
          <a:bodyPr wrap="square" rtlCol="0">
            <a:spAutoFit/>
          </a:bodyPr>
          <a:lstStyle/>
          <a:p>
            <a:r>
              <a:rPr lang="fr-FR" sz="1350" dirty="0"/>
              <a:t>Calcul du coût appliqué par les Douanes du même camion d’huile provenance hors UEMOA (sans certificat d’origine) via le port  LOME pour le Burkina Faso</a:t>
            </a:r>
          </a:p>
        </p:txBody>
      </p:sp>
      <p:sp>
        <p:nvSpPr>
          <p:cNvPr id="14" name="ZoneTexte 13"/>
          <p:cNvSpPr txBox="1"/>
          <p:nvPr/>
        </p:nvSpPr>
        <p:spPr>
          <a:xfrm>
            <a:off x="6185641" y="3333353"/>
            <a:ext cx="2754680" cy="2169825"/>
          </a:xfrm>
          <a:prstGeom prst="rect">
            <a:avLst/>
          </a:prstGeom>
          <a:noFill/>
        </p:spPr>
        <p:txBody>
          <a:bodyPr wrap="square" rtlCol="0">
            <a:spAutoFit/>
          </a:bodyPr>
          <a:lstStyle/>
          <a:p>
            <a:r>
              <a:rPr lang="fr-FR" sz="1350" dirty="0"/>
              <a:t>A titre de comparaison :</a:t>
            </a:r>
          </a:p>
          <a:p>
            <a:r>
              <a:rPr lang="fr-FR" sz="1350" dirty="0">
                <a:solidFill>
                  <a:srgbClr val="FF0000"/>
                </a:solidFill>
              </a:rPr>
              <a:t>13.500 Fcfa le bidon 20L</a:t>
            </a:r>
          </a:p>
          <a:p>
            <a:r>
              <a:rPr lang="fr-FR" sz="1350" dirty="0">
                <a:solidFill>
                  <a:srgbClr val="FF0000"/>
                </a:solidFill>
              </a:rPr>
              <a:t>675 Fcfa le litre ou</a:t>
            </a:r>
          </a:p>
          <a:p>
            <a:r>
              <a:rPr lang="fr-FR" sz="1350" dirty="0">
                <a:solidFill>
                  <a:srgbClr val="FF0000"/>
                </a:solidFill>
              </a:rPr>
              <a:t>742 Fcfa le kilogramme</a:t>
            </a:r>
          </a:p>
          <a:p>
            <a:r>
              <a:rPr lang="fr-FR" sz="1350" dirty="0"/>
              <a:t>Prix TTC départ SN </a:t>
            </a:r>
            <a:r>
              <a:rPr lang="fr-FR" sz="1350" dirty="0" err="1"/>
              <a:t>Citec</a:t>
            </a:r>
            <a:endParaRPr lang="fr-FR" sz="1350" dirty="0"/>
          </a:p>
          <a:p>
            <a:endParaRPr lang="fr-FR" sz="1350" dirty="0"/>
          </a:p>
          <a:p>
            <a:r>
              <a:rPr lang="fr-FR" sz="1350" dirty="0"/>
              <a:t>Comprenant en achat de graine :</a:t>
            </a:r>
          </a:p>
          <a:p>
            <a:r>
              <a:rPr lang="fr-FR" sz="1350" dirty="0">
                <a:solidFill>
                  <a:srgbClr val="00B050"/>
                </a:solidFill>
              </a:rPr>
              <a:t>7.360 Fcfa le bidon 20L</a:t>
            </a:r>
          </a:p>
          <a:p>
            <a:r>
              <a:rPr lang="fr-FR" sz="1350" dirty="0">
                <a:solidFill>
                  <a:srgbClr val="00B050"/>
                </a:solidFill>
              </a:rPr>
              <a:t>368 Fcfa le litre ou              </a:t>
            </a:r>
            <a:r>
              <a:rPr lang="fr-FR" sz="1350" dirty="0">
                <a:solidFill>
                  <a:srgbClr val="FF0000"/>
                </a:solidFill>
              </a:rPr>
              <a:t>58%</a:t>
            </a:r>
          </a:p>
          <a:p>
            <a:r>
              <a:rPr lang="fr-FR" sz="1350" dirty="0">
                <a:solidFill>
                  <a:srgbClr val="00B050"/>
                </a:solidFill>
              </a:rPr>
              <a:t>404 Fcfa le kilogramme</a:t>
            </a:r>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228" y="1753650"/>
            <a:ext cx="6114569" cy="3749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ZoneTexte 6"/>
          <p:cNvSpPr txBox="1"/>
          <p:nvPr/>
        </p:nvSpPr>
        <p:spPr>
          <a:xfrm>
            <a:off x="135229" y="5158016"/>
            <a:ext cx="2009105" cy="461665"/>
          </a:xfrm>
          <a:prstGeom prst="rect">
            <a:avLst/>
          </a:prstGeom>
          <a:noFill/>
        </p:spPr>
        <p:txBody>
          <a:bodyPr wrap="square" rtlCol="0">
            <a:spAutoFit/>
          </a:bodyPr>
          <a:lstStyle/>
          <a:p>
            <a:r>
              <a:rPr lang="fr-FR" sz="1200" b="1" dirty="0">
                <a:solidFill>
                  <a:srgbClr val="FF0000"/>
                </a:solidFill>
              </a:rPr>
              <a:t>Gain -24% (-3.118 Fcfa)</a:t>
            </a:r>
          </a:p>
          <a:p>
            <a:r>
              <a:rPr lang="fr-FR" sz="1200" b="1" dirty="0">
                <a:solidFill>
                  <a:srgbClr val="FF0000"/>
                </a:solidFill>
              </a:rPr>
              <a:t>Perte Etat -68% DD</a:t>
            </a:r>
          </a:p>
        </p:txBody>
      </p:sp>
      <p:sp>
        <p:nvSpPr>
          <p:cNvPr id="3" name="ZoneTexte 2">
            <a:extLst>
              <a:ext uri="{FF2B5EF4-FFF2-40B4-BE49-F238E27FC236}">
                <a16:creationId xmlns:a16="http://schemas.microsoft.com/office/drawing/2014/main" xmlns="" id="{4338B3D0-2240-453A-A3DF-1515E830F41A}"/>
              </a:ext>
            </a:extLst>
          </p:cNvPr>
          <p:cNvSpPr txBox="1"/>
          <p:nvPr/>
        </p:nvSpPr>
        <p:spPr>
          <a:xfrm>
            <a:off x="8750845" y="6216242"/>
            <a:ext cx="441146" cy="369332"/>
          </a:xfrm>
          <a:prstGeom prst="rect">
            <a:avLst/>
          </a:prstGeom>
          <a:noFill/>
        </p:spPr>
        <p:txBody>
          <a:bodyPr wrap="none" rtlCol="0">
            <a:spAutoFit/>
          </a:bodyPr>
          <a:lstStyle/>
          <a:p>
            <a:r>
              <a:rPr lang="fr-FR" dirty="0"/>
              <a:t>13</a:t>
            </a:r>
          </a:p>
        </p:txBody>
      </p:sp>
    </p:spTree>
    <p:extLst>
      <p:ext uri="{BB962C8B-B14F-4D97-AF65-F5344CB8AC3E}">
        <p14:creationId xmlns:p14="http://schemas.microsoft.com/office/powerpoint/2010/main" val="12318975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352282" y="776764"/>
            <a:ext cx="8228763" cy="666144"/>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Exemples de fraudes à l’importation</a:t>
            </a:r>
          </a:p>
        </p:txBody>
      </p:sp>
      <p:sp>
        <p:nvSpPr>
          <p:cNvPr id="4" name="Espace réservé du texte 2"/>
          <p:cNvSpPr txBox="1">
            <a:spLocks/>
          </p:cNvSpPr>
          <p:nvPr/>
        </p:nvSpPr>
        <p:spPr>
          <a:xfrm>
            <a:off x="457172" y="1761689"/>
            <a:ext cx="8552604" cy="4244828"/>
          </a:xfrm>
          <a:prstGeom prst="rect">
            <a:avLst/>
          </a:prstGeom>
        </p:spPr>
        <p:txBody>
          <a:bodyPr>
            <a:normAutofit/>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Il existe plusieurs types de fraudes récurrentes à l’import, la liste ci-dessous ne se veut pas exhaustive :</a:t>
            </a:r>
          </a:p>
          <a:p>
            <a:pPr>
              <a:lnSpc>
                <a:spcPct val="110000"/>
              </a:lnSpc>
              <a:spcBef>
                <a:spcPts val="450"/>
              </a:spcBef>
              <a:buFont typeface="Wingdings" pitchFamily="2" charset="2"/>
              <a:buChar char="Ø"/>
            </a:pPr>
            <a:r>
              <a:rPr lang="fr-FR" sz="2400" dirty="0"/>
              <a:t>Sous valorisation de la valeur de dédouanement,</a:t>
            </a:r>
          </a:p>
          <a:p>
            <a:pPr>
              <a:lnSpc>
                <a:spcPct val="110000"/>
              </a:lnSpc>
              <a:spcBef>
                <a:spcPts val="450"/>
              </a:spcBef>
              <a:buFont typeface="Wingdings" pitchFamily="2" charset="2"/>
              <a:buChar char="Ø"/>
            </a:pPr>
            <a:r>
              <a:rPr lang="fr-FR" sz="2400" dirty="0"/>
              <a:t>Sous valorisation des quantités déclarées,</a:t>
            </a:r>
          </a:p>
          <a:p>
            <a:pPr>
              <a:lnSpc>
                <a:spcPct val="110000"/>
              </a:lnSpc>
              <a:spcBef>
                <a:spcPts val="450"/>
              </a:spcBef>
              <a:buFont typeface="Wingdings" pitchFamily="2" charset="2"/>
              <a:buChar char="Ø"/>
            </a:pPr>
            <a:r>
              <a:rPr lang="fr-FR" sz="2400" dirty="0"/>
              <a:t>Faux certificat d’origine UEMOA ou de transit,</a:t>
            </a:r>
          </a:p>
          <a:p>
            <a:pPr>
              <a:lnSpc>
                <a:spcPct val="110000"/>
              </a:lnSpc>
              <a:spcBef>
                <a:spcPts val="450"/>
              </a:spcBef>
              <a:buFont typeface="Wingdings" pitchFamily="2" charset="2"/>
              <a:buChar char="Ø"/>
            </a:pPr>
            <a:r>
              <a:rPr lang="fr-FR" sz="2400" dirty="0"/>
              <a:t>Fausse déclaration </a:t>
            </a:r>
            <a:r>
              <a:rPr lang="fr-FR" sz="2400" i="1" dirty="0"/>
              <a:t>(autres types de marchandise dans une catégorie inférieure de taxation voire non taxée)</a:t>
            </a:r>
            <a:r>
              <a:rPr lang="fr-FR" sz="2400" dirty="0"/>
              <a:t>,</a:t>
            </a:r>
          </a:p>
          <a:p>
            <a:pPr>
              <a:lnSpc>
                <a:spcPct val="110000"/>
              </a:lnSpc>
              <a:spcBef>
                <a:spcPts val="450"/>
              </a:spcBef>
              <a:buFont typeface="Wingdings" pitchFamily="2" charset="2"/>
              <a:buChar char="Ø"/>
            </a:pPr>
            <a:r>
              <a:rPr lang="fr-FR" sz="2400" dirty="0"/>
              <a:t>Et maintenant, les « passeurs » sans aucun papier avec la marchandise livrée à la maison « nuitamment »…</a:t>
            </a:r>
          </a:p>
          <a:p>
            <a:pPr marL="97961" indent="0">
              <a:lnSpc>
                <a:spcPct val="110000"/>
              </a:lnSpc>
              <a:spcBef>
                <a:spcPts val="450"/>
              </a:spcBef>
              <a:buNone/>
            </a:pPr>
            <a:endParaRPr lang="fr-FR" sz="2400" dirty="0"/>
          </a:p>
        </p:txBody>
      </p:sp>
      <p:sp>
        <p:nvSpPr>
          <p:cNvPr id="3" name="ZoneTexte 2">
            <a:extLst>
              <a:ext uri="{FF2B5EF4-FFF2-40B4-BE49-F238E27FC236}">
                <a16:creationId xmlns:a16="http://schemas.microsoft.com/office/drawing/2014/main" xmlns="" id="{D6F13719-140C-46D8-AD34-3E36475D047C}"/>
              </a:ext>
            </a:extLst>
          </p:cNvPr>
          <p:cNvSpPr txBox="1"/>
          <p:nvPr/>
        </p:nvSpPr>
        <p:spPr>
          <a:xfrm>
            <a:off x="8737133" y="5821851"/>
            <a:ext cx="545285" cy="369332"/>
          </a:xfrm>
          <a:prstGeom prst="rect">
            <a:avLst/>
          </a:prstGeom>
          <a:noFill/>
        </p:spPr>
        <p:txBody>
          <a:bodyPr wrap="square" rtlCol="0">
            <a:spAutoFit/>
          </a:bodyPr>
          <a:lstStyle/>
          <a:p>
            <a:r>
              <a:rPr lang="fr-FR" dirty="0"/>
              <a:t>14</a:t>
            </a:r>
          </a:p>
        </p:txBody>
      </p:sp>
    </p:spTree>
    <p:extLst>
      <p:ext uri="{BB962C8B-B14F-4D97-AF65-F5344CB8AC3E}">
        <p14:creationId xmlns:p14="http://schemas.microsoft.com/office/powerpoint/2010/main" val="35630364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331337" y="696285"/>
            <a:ext cx="8228763" cy="729553"/>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Impact des fraudes à l’importation</a:t>
            </a:r>
          </a:p>
        </p:txBody>
      </p:sp>
      <p:sp>
        <p:nvSpPr>
          <p:cNvPr id="4" name="Espace réservé du texte 2"/>
          <p:cNvSpPr txBox="1">
            <a:spLocks/>
          </p:cNvSpPr>
          <p:nvPr/>
        </p:nvSpPr>
        <p:spPr>
          <a:xfrm>
            <a:off x="457172" y="1501629"/>
            <a:ext cx="8594549" cy="4630723"/>
          </a:xfrm>
          <a:prstGeom prst="rect">
            <a:avLst/>
          </a:prstGeom>
        </p:spPr>
        <p:txBody>
          <a:bodyPr>
            <a:normAutofit/>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La fraude à l’importation a pour principal but de baisser artificiellement le coût d’approvisionnement pour le fraudeur</a:t>
            </a:r>
            <a:r>
              <a:rPr lang="fr-FR" sz="1950" i="1" dirty="0"/>
              <a:t> (entre 20 et 25% selon nos exemples)</a:t>
            </a:r>
            <a:r>
              <a:rPr lang="fr-FR" sz="2400" dirty="0"/>
              <a:t>, ce qui lui permet d’avoir un avantage déloyal conséquent et ainsi de vendre moins cher que la concurrence.</a:t>
            </a:r>
          </a:p>
          <a:p>
            <a:pPr marL="97961" indent="0">
              <a:lnSpc>
                <a:spcPct val="110000"/>
              </a:lnSpc>
              <a:spcBef>
                <a:spcPts val="450"/>
              </a:spcBef>
              <a:buNone/>
            </a:pPr>
            <a:r>
              <a:rPr lang="fr-FR" sz="2400" dirty="0"/>
              <a:t>Cela fausse donc le marché par une concurrence déloyale, en particulier vis-à-vis d’industriels qui ont généralement investi des fonds importants et sont contraints à suivre les règles parce qu’ils sont exposés contrairement aux fraudeurs agissant dans l’ombre.</a:t>
            </a:r>
          </a:p>
        </p:txBody>
      </p:sp>
      <p:sp>
        <p:nvSpPr>
          <p:cNvPr id="3" name="ZoneTexte 2">
            <a:extLst>
              <a:ext uri="{FF2B5EF4-FFF2-40B4-BE49-F238E27FC236}">
                <a16:creationId xmlns:a16="http://schemas.microsoft.com/office/drawing/2014/main" xmlns="" id="{8AAC1D24-5ACA-4B00-9319-96DACBEBF725}"/>
              </a:ext>
            </a:extLst>
          </p:cNvPr>
          <p:cNvSpPr txBox="1"/>
          <p:nvPr/>
        </p:nvSpPr>
        <p:spPr>
          <a:xfrm>
            <a:off x="8702854" y="5872293"/>
            <a:ext cx="441146" cy="369332"/>
          </a:xfrm>
          <a:prstGeom prst="rect">
            <a:avLst/>
          </a:prstGeom>
          <a:noFill/>
        </p:spPr>
        <p:txBody>
          <a:bodyPr wrap="none" rtlCol="0">
            <a:spAutoFit/>
          </a:bodyPr>
          <a:lstStyle/>
          <a:p>
            <a:r>
              <a:rPr lang="fr-FR" dirty="0"/>
              <a:t>15</a:t>
            </a:r>
          </a:p>
        </p:txBody>
      </p:sp>
    </p:spTree>
    <p:extLst>
      <p:ext uri="{BB962C8B-B14F-4D97-AF65-F5344CB8AC3E}">
        <p14:creationId xmlns:p14="http://schemas.microsoft.com/office/powerpoint/2010/main" val="34710863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239058" y="726431"/>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Impact des fraudes à l’importation </a:t>
            </a:r>
          </a:p>
          <a:p>
            <a:r>
              <a:rPr lang="fr-FR" sz="3000" b="1" i="1" dirty="0"/>
              <a:t>(suite)</a:t>
            </a:r>
          </a:p>
        </p:txBody>
      </p:sp>
      <p:sp>
        <p:nvSpPr>
          <p:cNvPr id="4" name="Espace réservé du texte 2"/>
          <p:cNvSpPr txBox="1">
            <a:spLocks/>
          </p:cNvSpPr>
          <p:nvPr/>
        </p:nvSpPr>
        <p:spPr>
          <a:xfrm>
            <a:off x="457172" y="2060549"/>
            <a:ext cx="8443547" cy="4046635"/>
          </a:xfrm>
          <a:prstGeom prst="rect">
            <a:avLst/>
          </a:prstGeom>
        </p:spPr>
        <p:txBody>
          <a:bodyPr>
            <a:normAutofit fontScale="92500"/>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600" dirty="0"/>
              <a:t>Il existe en plus des conséquences moins visibles sur la santé des consommateurs : car si l’on fraude la douane, on fraude également les cordons sanitaires au risque d’importer n’importe quoi en terme de qualité de produits.</a:t>
            </a:r>
          </a:p>
          <a:p>
            <a:pPr marL="97961" indent="0">
              <a:lnSpc>
                <a:spcPct val="110000"/>
              </a:lnSpc>
              <a:spcBef>
                <a:spcPts val="450"/>
              </a:spcBef>
              <a:buNone/>
            </a:pPr>
            <a:r>
              <a:rPr lang="fr-FR" sz="2600" dirty="0"/>
              <a:t>D’ailleurs, on assiste à de plus en plus de scandales sur des produits non conformes, périmés et dangereux depuis quelques années.</a:t>
            </a:r>
          </a:p>
          <a:p>
            <a:pPr marL="97961" indent="0">
              <a:lnSpc>
                <a:spcPct val="110000"/>
              </a:lnSpc>
              <a:spcBef>
                <a:spcPts val="450"/>
              </a:spcBef>
              <a:buNone/>
            </a:pPr>
            <a:r>
              <a:rPr lang="fr-FR" sz="2600" dirty="0"/>
              <a:t>La fraude facilite certains pays à ce « débarrasser » de leurs produits douteux en Afrique sans être inquiétés.</a:t>
            </a:r>
          </a:p>
          <a:p>
            <a:pPr marL="97961" indent="0">
              <a:lnSpc>
                <a:spcPct val="110000"/>
              </a:lnSpc>
              <a:spcBef>
                <a:spcPts val="450"/>
              </a:spcBef>
              <a:buNone/>
            </a:pPr>
            <a:endParaRPr lang="fr-FR" sz="2400" dirty="0"/>
          </a:p>
        </p:txBody>
      </p:sp>
      <p:sp>
        <p:nvSpPr>
          <p:cNvPr id="3" name="ZoneTexte 2">
            <a:extLst>
              <a:ext uri="{FF2B5EF4-FFF2-40B4-BE49-F238E27FC236}">
                <a16:creationId xmlns:a16="http://schemas.microsoft.com/office/drawing/2014/main" xmlns="" id="{E2DC4036-47D8-4C63-98E9-83E61878E521}"/>
              </a:ext>
            </a:extLst>
          </p:cNvPr>
          <p:cNvSpPr txBox="1"/>
          <p:nvPr/>
        </p:nvSpPr>
        <p:spPr>
          <a:xfrm>
            <a:off x="8680146" y="5821959"/>
            <a:ext cx="441146" cy="369332"/>
          </a:xfrm>
          <a:prstGeom prst="rect">
            <a:avLst/>
          </a:prstGeom>
          <a:noFill/>
        </p:spPr>
        <p:txBody>
          <a:bodyPr wrap="none" rtlCol="0">
            <a:spAutoFit/>
          </a:bodyPr>
          <a:lstStyle/>
          <a:p>
            <a:r>
              <a:rPr lang="fr-FR" dirty="0"/>
              <a:t>16</a:t>
            </a:r>
          </a:p>
        </p:txBody>
      </p:sp>
    </p:spTree>
    <p:extLst>
      <p:ext uri="{BB962C8B-B14F-4D97-AF65-F5344CB8AC3E}">
        <p14:creationId xmlns:p14="http://schemas.microsoft.com/office/powerpoint/2010/main" val="14545149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503281" y="612395"/>
            <a:ext cx="8228763" cy="981513"/>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Impact des fraudes à l’importation</a:t>
            </a:r>
          </a:p>
          <a:p>
            <a:r>
              <a:rPr lang="fr-FR" sz="3000" b="1" dirty="0"/>
              <a:t> </a:t>
            </a:r>
            <a:r>
              <a:rPr lang="fr-FR" sz="3000" b="1" i="1" dirty="0"/>
              <a:t>(suite)</a:t>
            </a:r>
          </a:p>
        </p:txBody>
      </p:sp>
      <p:sp>
        <p:nvSpPr>
          <p:cNvPr id="4" name="Espace réservé du texte 2"/>
          <p:cNvSpPr txBox="1">
            <a:spLocks/>
          </p:cNvSpPr>
          <p:nvPr/>
        </p:nvSpPr>
        <p:spPr>
          <a:xfrm>
            <a:off x="457171" y="1921079"/>
            <a:ext cx="8611328" cy="4194495"/>
          </a:xfrm>
          <a:prstGeom prst="rect">
            <a:avLst/>
          </a:prstGeom>
        </p:spPr>
        <p:txBody>
          <a:bodyPr>
            <a:normAutofit/>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La fraude constitue ainsi une des principales menaces sur les huileries de coton car nous sommes tous indirectement et frontalement soumis aux fluctuations des cours mondiaux de l’huile de palme alors que nous avons pour matière première des graines de coton.</a:t>
            </a:r>
          </a:p>
          <a:p>
            <a:pPr marL="97961" indent="0">
              <a:lnSpc>
                <a:spcPct val="110000"/>
              </a:lnSpc>
              <a:spcBef>
                <a:spcPts val="450"/>
              </a:spcBef>
              <a:buNone/>
            </a:pPr>
            <a:r>
              <a:rPr lang="fr-FR" sz="2400" dirty="0"/>
              <a:t>Or le prix de la graine ne varie pas, ne nous permettant pas de suivre la concurrence de l’huile de palme en adaptant nos coûts de productions qui sont fixes.</a:t>
            </a:r>
          </a:p>
          <a:p>
            <a:pPr marL="97961" indent="0">
              <a:lnSpc>
                <a:spcPct val="110000"/>
              </a:lnSpc>
              <a:spcBef>
                <a:spcPts val="450"/>
              </a:spcBef>
              <a:buNone/>
            </a:pPr>
            <a:endParaRPr lang="fr-FR" sz="2400" dirty="0"/>
          </a:p>
        </p:txBody>
      </p:sp>
      <p:sp>
        <p:nvSpPr>
          <p:cNvPr id="3" name="ZoneTexte 2">
            <a:extLst>
              <a:ext uri="{FF2B5EF4-FFF2-40B4-BE49-F238E27FC236}">
                <a16:creationId xmlns:a16="http://schemas.microsoft.com/office/drawing/2014/main" xmlns="" id="{1533527A-E516-40F5-9872-C9B33CD159E9}"/>
              </a:ext>
            </a:extLst>
          </p:cNvPr>
          <p:cNvSpPr txBox="1"/>
          <p:nvPr/>
        </p:nvSpPr>
        <p:spPr>
          <a:xfrm>
            <a:off x="8660014" y="5821960"/>
            <a:ext cx="441146" cy="369332"/>
          </a:xfrm>
          <a:prstGeom prst="rect">
            <a:avLst/>
          </a:prstGeom>
          <a:noFill/>
        </p:spPr>
        <p:txBody>
          <a:bodyPr wrap="none" rtlCol="0">
            <a:spAutoFit/>
          </a:bodyPr>
          <a:lstStyle/>
          <a:p>
            <a:r>
              <a:rPr lang="fr-FR" dirty="0"/>
              <a:t>17</a:t>
            </a:r>
          </a:p>
        </p:txBody>
      </p:sp>
    </p:spTree>
    <p:extLst>
      <p:ext uri="{BB962C8B-B14F-4D97-AF65-F5344CB8AC3E}">
        <p14:creationId xmlns:p14="http://schemas.microsoft.com/office/powerpoint/2010/main" val="25306540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a:extLst>
              <a:ext uri="{FF2B5EF4-FFF2-40B4-BE49-F238E27FC236}">
                <a16:creationId xmlns:a16="http://schemas.microsoft.com/office/drawing/2014/main" xmlns="" id="{C09B5A6B-9146-4D2E-BBE3-95CFFDC86E23}"/>
              </a:ext>
            </a:extLst>
          </p:cNvPr>
          <p:cNvSpPr txBox="1"/>
          <p:nvPr/>
        </p:nvSpPr>
        <p:spPr>
          <a:xfrm>
            <a:off x="181100" y="2251669"/>
            <a:ext cx="3492062" cy="646331"/>
          </a:xfrm>
          <a:prstGeom prst="rect">
            <a:avLst/>
          </a:prstGeom>
          <a:noFill/>
        </p:spPr>
        <p:txBody>
          <a:bodyPr wrap="square" rtlCol="0">
            <a:spAutoFit/>
          </a:bodyPr>
          <a:lstStyle/>
          <a:p>
            <a:pPr algn="ctr" defTabSz="829406"/>
            <a:r>
              <a:rPr lang="fr-FR" dirty="0">
                <a:solidFill>
                  <a:prstClr val="black"/>
                </a:solidFill>
                <a:latin typeface="Arial"/>
              </a:rPr>
              <a:t>Les menaces sur les huileries</a:t>
            </a:r>
          </a:p>
          <a:p>
            <a:pPr algn="ctr" defTabSz="829406"/>
            <a:r>
              <a:rPr lang="fr-FR" dirty="0">
                <a:solidFill>
                  <a:prstClr val="black"/>
                </a:solidFill>
                <a:latin typeface="Arial"/>
              </a:rPr>
              <a:t>dans la filière Coton</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5321" y="3429027"/>
            <a:ext cx="2283619" cy="1520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re 1"/>
          <p:cNvSpPr txBox="1">
            <a:spLocks/>
          </p:cNvSpPr>
          <p:nvPr/>
        </p:nvSpPr>
        <p:spPr>
          <a:xfrm>
            <a:off x="3748848" y="1046436"/>
            <a:ext cx="5395153" cy="4389254"/>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pPr algn="ctr"/>
            <a:endParaRPr lang="fr-FR" sz="3000" b="1" dirty="0"/>
          </a:p>
          <a:p>
            <a:pPr algn="ctr"/>
            <a:endParaRPr lang="fr-FR" sz="3000" b="1" dirty="0"/>
          </a:p>
          <a:p>
            <a:pPr algn="ctr"/>
            <a:endParaRPr lang="fr-FR" sz="3000" b="1" dirty="0"/>
          </a:p>
          <a:p>
            <a:pPr algn="ctr"/>
            <a:r>
              <a:rPr lang="fr-FR" sz="4050" b="1" cap="small" dirty="0"/>
              <a:t>La menace</a:t>
            </a:r>
            <a:endParaRPr lang="fr-FR" sz="3000" b="1" cap="small" dirty="0"/>
          </a:p>
          <a:p>
            <a:pPr algn="ctr"/>
            <a:endParaRPr lang="fr-FR" sz="3000" b="1" cap="small" dirty="0"/>
          </a:p>
          <a:p>
            <a:pPr algn="ctr"/>
            <a:r>
              <a:rPr lang="fr-FR" sz="2400" b="1" i="1" dirty="0"/>
              <a:t>Déficit en graines de coton</a:t>
            </a:r>
          </a:p>
          <a:p>
            <a:pPr algn="ctr"/>
            <a:r>
              <a:rPr lang="fr-FR" sz="1050" b="1" i="1" dirty="0"/>
              <a:t>-</a:t>
            </a:r>
            <a:endParaRPr lang="fr-FR" sz="900" b="1" i="1" dirty="0"/>
          </a:p>
          <a:p>
            <a:pPr algn="ctr"/>
            <a:r>
              <a:rPr lang="fr-FR" sz="1800" b="1" dirty="0"/>
              <a:t>(exportation &amp; concurrence des petites unités)</a:t>
            </a:r>
            <a:endParaRPr lang="fr-FR" sz="2400" b="1" dirty="0"/>
          </a:p>
        </p:txBody>
      </p:sp>
      <p:pic>
        <p:nvPicPr>
          <p:cNvPr id="9" name="Image 8">
            <a:extLst>
              <a:ext uri="{FF2B5EF4-FFF2-40B4-BE49-F238E27FC236}">
                <a16:creationId xmlns:a16="http://schemas.microsoft.com/office/drawing/2014/main" xmlns="" id="{0FB708AE-E804-4EE7-888D-95A5684E01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1604" y="464563"/>
            <a:ext cx="3879152" cy="1163746"/>
          </a:xfrm>
          <a:prstGeom prst="rect">
            <a:avLst/>
          </a:prstGeom>
        </p:spPr>
      </p:pic>
    </p:spTree>
    <p:extLst>
      <p:ext uri="{BB962C8B-B14F-4D97-AF65-F5344CB8AC3E}">
        <p14:creationId xmlns:p14="http://schemas.microsoft.com/office/powerpoint/2010/main" val="15530734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171" y="567039"/>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Manque de graines</a:t>
            </a:r>
          </a:p>
        </p:txBody>
      </p:sp>
      <p:sp>
        <p:nvSpPr>
          <p:cNvPr id="4" name="Espace réservé du texte 2"/>
          <p:cNvSpPr txBox="1">
            <a:spLocks/>
          </p:cNvSpPr>
          <p:nvPr/>
        </p:nvSpPr>
        <p:spPr>
          <a:xfrm>
            <a:off x="251671" y="1526795"/>
            <a:ext cx="8791662" cy="4202885"/>
          </a:xfrm>
          <a:prstGeom prst="rect">
            <a:avLst/>
          </a:prstGeom>
        </p:spPr>
        <p:txBody>
          <a:bodyPr>
            <a:normAutofit fontScale="92500" lnSpcReduction="20000"/>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Il y a 20 ans, il existait peu d’huileries qui étaient généralement structurées et liées ou intégrées aux sociétés d’égrenage. Les graines leurs étaient livrées prioritairement, et les éventuels surplus étaient exportés vers l’Europe ou vendus aux éleveurs.</a:t>
            </a:r>
          </a:p>
          <a:p>
            <a:pPr marL="97961" indent="0">
              <a:lnSpc>
                <a:spcPct val="110000"/>
              </a:lnSpc>
              <a:spcBef>
                <a:spcPts val="450"/>
              </a:spcBef>
              <a:buNone/>
            </a:pPr>
            <a:r>
              <a:rPr lang="fr-FR" sz="2400" dirty="0"/>
              <a:t>Mais, début 2000, il a été constaté selon les pays une multiplication des huileries, parfois industrielles mais souvent artisanales n’ayant pas les capacités de produire de l’huile raffinée.</a:t>
            </a:r>
          </a:p>
          <a:p>
            <a:pPr marL="97961" indent="0">
              <a:lnSpc>
                <a:spcPct val="110000"/>
              </a:lnSpc>
              <a:spcBef>
                <a:spcPts val="450"/>
              </a:spcBef>
              <a:buNone/>
            </a:pPr>
            <a:r>
              <a:rPr lang="fr-FR" sz="2400" dirty="0"/>
              <a:t>Les vagues de privatisation des cotonnières ont souvent mis à mal les niveaux de production et les relations « égreneurs / huiliers ».</a:t>
            </a:r>
          </a:p>
          <a:p>
            <a:pPr marL="97961" indent="0">
              <a:lnSpc>
                <a:spcPct val="110000"/>
              </a:lnSpc>
              <a:spcBef>
                <a:spcPts val="450"/>
              </a:spcBef>
              <a:buNone/>
            </a:pPr>
            <a:r>
              <a:rPr lang="fr-FR" sz="2400" dirty="0"/>
              <a:t>De plus, les problèmes de vaches folles en Europe, ont accentué la pression sur les graines car celles-ci ont pallié l’interdiction des farines animales.</a:t>
            </a:r>
          </a:p>
        </p:txBody>
      </p:sp>
      <p:sp>
        <p:nvSpPr>
          <p:cNvPr id="3" name="ZoneTexte 2">
            <a:extLst>
              <a:ext uri="{FF2B5EF4-FFF2-40B4-BE49-F238E27FC236}">
                <a16:creationId xmlns:a16="http://schemas.microsoft.com/office/drawing/2014/main" xmlns="" id="{2B98DC55-1CA4-4B79-91BA-A95EC84B3E13}"/>
              </a:ext>
            </a:extLst>
          </p:cNvPr>
          <p:cNvSpPr txBox="1"/>
          <p:nvPr/>
        </p:nvSpPr>
        <p:spPr>
          <a:xfrm>
            <a:off x="8685934" y="5872293"/>
            <a:ext cx="441146" cy="369332"/>
          </a:xfrm>
          <a:prstGeom prst="rect">
            <a:avLst/>
          </a:prstGeom>
          <a:noFill/>
        </p:spPr>
        <p:txBody>
          <a:bodyPr wrap="none" rtlCol="0">
            <a:spAutoFit/>
          </a:bodyPr>
          <a:lstStyle/>
          <a:p>
            <a:r>
              <a:rPr lang="fr-FR" dirty="0"/>
              <a:t>19</a:t>
            </a:r>
          </a:p>
        </p:txBody>
      </p:sp>
    </p:spTree>
    <p:extLst>
      <p:ext uri="{BB962C8B-B14F-4D97-AF65-F5344CB8AC3E}">
        <p14:creationId xmlns:p14="http://schemas.microsoft.com/office/powerpoint/2010/main" val="7712037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a:extLst>
              <a:ext uri="{FF2B5EF4-FFF2-40B4-BE49-F238E27FC236}">
                <a16:creationId xmlns:a16="http://schemas.microsoft.com/office/drawing/2014/main" xmlns="" id="{C09B5A6B-9146-4D2E-BBE3-95CFFDC86E23}"/>
              </a:ext>
            </a:extLst>
          </p:cNvPr>
          <p:cNvSpPr txBox="1"/>
          <p:nvPr/>
        </p:nvSpPr>
        <p:spPr>
          <a:xfrm>
            <a:off x="461742" y="2118118"/>
            <a:ext cx="3554375" cy="646331"/>
          </a:xfrm>
          <a:prstGeom prst="rect">
            <a:avLst/>
          </a:prstGeom>
          <a:noFill/>
        </p:spPr>
        <p:txBody>
          <a:bodyPr wrap="square" rtlCol="0">
            <a:spAutoFit/>
          </a:bodyPr>
          <a:lstStyle/>
          <a:p>
            <a:pPr algn="ctr" defTabSz="829406"/>
            <a:r>
              <a:rPr lang="fr-FR" dirty="0">
                <a:solidFill>
                  <a:prstClr val="black"/>
                </a:solidFill>
                <a:latin typeface="Arial"/>
              </a:rPr>
              <a:t>Les menaces sur les huileries</a:t>
            </a:r>
          </a:p>
          <a:p>
            <a:pPr algn="ctr" defTabSz="829406"/>
            <a:r>
              <a:rPr lang="fr-FR" dirty="0">
                <a:solidFill>
                  <a:prstClr val="black"/>
                </a:solidFill>
                <a:latin typeface="Arial"/>
              </a:rPr>
              <a:t>dans la filière Coton</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7839" y="3104270"/>
            <a:ext cx="2283619" cy="1520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re 1"/>
          <p:cNvSpPr txBox="1">
            <a:spLocks/>
          </p:cNvSpPr>
          <p:nvPr/>
        </p:nvSpPr>
        <p:spPr>
          <a:xfrm>
            <a:off x="3748849" y="1149292"/>
            <a:ext cx="5193816" cy="4387442"/>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pPr algn="ctr"/>
            <a:endParaRPr lang="fr-FR" sz="3000" b="1" dirty="0"/>
          </a:p>
          <a:p>
            <a:pPr algn="ctr"/>
            <a:endParaRPr lang="fr-FR" sz="3000" b="1" dirty="0"/>
          </a:p>
          <a:p>
            <a:pPr algn="ctr"/>
            <a:endParaRPr lang="fr-FR" sz="3000" b="1" dirty="0"/>
          </a:p>
          <a:p>
            <a:pPr algn="ctr"/>
            <a:r>
              <a:rPr lang="fr-FR" sz="4050" b="1" cap="small" dirty="0"/>
              <a:t>Introduction</a:t>
            </a:r>
            <a:endParaRPr lang="fr-FR" sz="3000" b="1" cap="small" dirty="0"/>
          </a:p>
          <a:p>
            <a:pPr algn="ctr"/>
            <a:endParaRPr lang="fr-FR" sz="3000" b="1" cap="small" dirty="0"/>
          </a:p>
          <a:p>
            <a:pPr algn="ctr"/>
            <a:r>
              <a:rPr lang="fr-FR" sz="2400" b="1" i="1" dirty="0"/>
              <a:t>AIFO &amp; ses membres</a:t>
            </a:r>
          </a:p>
          <a:p>
            <a:pPr algn="ctr"/>
            <a:r>
              <a:rPr lang="fr-FR" sz="2400" b="1" i="1" dirty="0"/>
              <a:t>Pourquoi des huileries « Coton »</a:t>
            </a:r>
          </a:p>
        </p:txBody>
      </p:sp>
      <p:pic>
        <p:nvPicPr>
          <p:cNvPr id="9" name="Image 8">
            <a:extLst>
              <a:ext uri="{FF2B5EF4-FFF2-40B4-BE49-F238E27FC236}">
                <a16:creationId xmlns:a16="http://schemas.microsoft.com/office/drawing/2014/main" xmlns="" id="{50358478-5D1A-438A-9CEF-0D79C3C4CD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354" y="469651"/>
            <a:ext cx="3879152" cy="1163746"/>
          </a:xfrm>
          <a:prstGeom prst="rect">
            <a:avLst/>
          </a:prstGeom>
        </p:spPr>
      </p:pic>
    </p:spTree>
    <p:extLst>
      <p:ext uri="{BB962C8B-B14F-4D97-AF65-F5344CB8AC3E}">
        <p14:creationId xmlns:p14="http://schemas.microsoft.com/office/powerpoint/2010/main" val="40452717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549450" y="399260"/>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Manque de graines</a:t>
            </a:r>
          </a:p>
          <a:p>
            <a:r>
              <a:rPr lang="fr-FR" sz="3000" b="1" i="1" dirty="0"/>
              <a:t>(suite)</a:t>
            </a:r>
          </a:p>
        </p:txBody>
      </p:sp>
      <p:sp>
        <p:nvSpPr>
          <p:cNvPr id="4" name="Espace réservé du texte 2"/>
          <p:cNvSpPr txBox="1">
            <a:spLocks/>
          </p:cNvSpPr>
          <p:nvPr/>
        </p:nvSpPr>
        <p:spPr>
          <a:xfrm>
            <a:off x="457172" y="1619075"/>
            <a:ext cx="8451936" cy="4768845"/>
          </a:xfrm>
          <a:prstGeom prst="rect">
            <a:avLst/>
          </a:prstGeom>
        </p:spPr>
        <p:txBody>
          <a:bodyPr>
            <a:normAutofit fontScale="92500" lnSpcReduction="10000"/>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La résultante de la pression sur les graines </a:t>
            </a:r>
            <a:r>
              <a:rPr lang="fr-FR" sz="2400" i="1" dirty="0"/>
              <a:t>(multiplication des huileries et exportation vers l’Europe)</a:t>
            </a:r>
            <a:r>
              <a:rPr lang="fr-FR" sz="2400" dirty="0"/>
              <a:t> a été des difficultés de plus en plus importantes pour les huiliers industriels pour avoir assez de graines de coton et donc de faire fonctionner leurs usines à pleine capacité.</a:t>
            </a:r>
          </a:p>
          <a:p>
            <a:pPr marL="97961" indent="0">
              <a:lnSpc>
                <a:spcPct val="110000"/>
              </a:lnSpc>
              <a:spcBef>
                <a:spcPts val="450"/>
              </a:spcBef>
              <a:buNone/>
            </a:pPr>
            <a:r>
              <a:rPr lang="fr-FR" sz="2400" dirty="0"/>
              <a:t>Or, le taux d’occupation d’une usine est très importante pour son niveau de rentabilité car les industriels ont de fortes charges fixes relatives aux investissements importants réalisés.</a:t>
            </a:r>
          </a:p>
          <a:p>
            <a:pPr marL="97961" indent="0">
              <a:lnSpc>
                <a:spcPct val="110000"/>
              </a:lnSpc>
              <a:spcBef>
                <a:spcPts val="450"/>
              </a:spcBef>
              <a:buNone/>
            </a:pPr>
            <a:r>
              <a:rPr lang="fr-FR" sz="2400" dirty="0"/>
              <a:t>En conclusion, moins de graine = moins de résultat voire des pertes financières.</a:t>
            </a:r>
          </a:p>
          <a:p>
            <a:pPr marL="97961" indent="0">
              <a:lnSpc>
                <a:spcPct val="110000"/>
              </a:lnSpc>
              <a:spcBef>
                <a:spcPts val="450"/>
              </a:spcBef>
              <a:buNone/>
            </a:pPr>
            <a:r>
              <a:rPr lang="fr-FR" sz="2400" b="1" dirty="0"/>
              <a:t>Seules les huileries intégrées aux cotonnières ont été préservées</a:t>
            </a:r>
            <a:r>
              <a:rPr lang="fr-FR" sz="2400" dirty="0"/>
              <a:t>, et les huileries les plus touchées l’ont été dans les pays côtiers.</a:t>
            </a:r>
          </a:p>
        </p:txBody>
      </p:sp>
      <p:sp>
        <p:nvSpPr>
          <p:cNvPr id="3" name="ZoneTexte 2">
            <a:extLst>
              <a:ext uri="{FF2B5EF4-FFF2-40B4-BE49-F238E27FC236}">
                <a16:creationId xmlns:a16="http://schemas.microsoft.com/office/drawing/2014/main" xmlns="" id="{07A7E4AF-F62D-414E-B586-24B74F207AA4}"/>
              </a:ext>
            </a:extLst>
          </p:cNvPr>
          <p:cNvSpPr txBox="1"/>
          <p:nvPr/>
        </p:nvSpPr>
        <p:spPr>
          <a:xfrm>
            <a:off x="8649050" y="5859520"/>
            <a:ext cx="503339" cy="369332"/>
          </a:xfrm>
          <a:prstGeom prst="rect">
            <a:avLst/>
          </a:prstGeom>
          <a:noFill/>
        </p:spPr>
        <p:txBody>
          <a:bodyPr wrap="square" rtlCol="0">
            <a:spAutoFit/>
          </a:bodyPr>
          <a:lstStyle/>
          <a:p>
            <a:r>
              <a:rPr lang="fr-FR" dirty="0"/>
              <a:t>20</a:t>
            </a:r>
          </a:p>
        </p:txBody>
      </p:sp>
    </p:spTree>
    <p:extLst>
      <p:ext uri="{BB962C8B-B14F-4D97-AF65-F5344CB8AC3E}">
        <p14:creationId xmlns:p14="http://schemas.microsoft.com/office/powerpoint/2010/main" val="33620912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a:extLst>
              <a:ext uri="{FF2B5EF4-FFF2-40B4-BE49-F238E27FC236}">
                <a16:creationId xmlns:a16="http://schemas.microsoft.com/office/drawing/2014/main" xmlns="" id="{C09B5A6B-9146-4D2E-BBE3-95CFFDC86E23}"/>
              </a:ext>
            </a:extLst>
          </p:cNvPr>
          <p:cNvSpPr txBox="1"/>
          <p:nvPr/>
        </p:nvSpPr>
        <p:spPr>
          <a:xfrm>
            <a:off x="376143" y="2477438"/>
            <a:ext cx="3492062" cy="646331"/>
          </a:xfrm>
          <a:prstGeom prst="rect">
            <a:avLst/>
          </a:prstGeom>
          <a:noFill/>
        </p:spPr>
        <p:txBody>
          <a:bodyPr wrap="square" rtlCol="0">
            <a:spAutoFit/>
          </a:bodyPr>
          <a:lstStyle/>
          <a:p>
            <a:pPr algn="ctr" defTabSz="829406"/>
            <a:r>
              <a:rPr lang="fr-FR" dirty="0">
                <a:solidFill>
                  <a:prstClr val="black"/>
                </a:solidFill>
                <a:latin typeface="Arial"/>
              </a:rPr>
              <a:t>Les menaces sur les huileries</a:t>
            </a:r>
          </a:p>
          <a:p>
            <a:pPr algn="ctr" defTabSz="829406"/>
            <a:r>
              <a:rPr lang="fr-FR" dirty="0">
                <a:solidFill>
                  <a:prstClr val="black"/>
                </a:solidFill>
                <a:latin typeface="Arial"/>
              </a:rPr>
              <a:t>dans la filière Coton</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0365" y="3528184"/>
            <a:ext cx="2283619" cy="1520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re 1"/>
          <p:cNvSpPr txBox="1">
            <a:spLocks/>
          </p:cNvSpPr>
          <p:nvPr/>
        </p:nvSpPr>
        <p:spPr>
          <a:xfrm>
            <a:off x="3748848" y="1046436"/>
            <a:ext cx="5395153" cy="4389254"/>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pPr algn="ctr"/>
            <a:endParaRPr lang="fr-FR" sz="3000" b="1" dirty="0"/>
          </a:p>
          <a:p>
            <a:pPr algn="ctr"/>
            <a:endParaRPr lang="fr-FR" sz="3000" b="1" dirty="0"/>
          </a:p>
          <a:p>
            <a:pPr algn="ctr"/>
            <a:endParaRPr lang="fr-FR" sz="3000" b="1" dirty="0"/>
          </a:p>
          <a:p>
            <a:pPr algn="ctr"/>
            <a:r>
              <a:rPr lang="fr-FR" sz="4050" b="1" cap="small" dirty="0"/>
              <a:t>La menace</a:t>
            </a:r>
            <a:endParaRPr lang="fr-FR" sz="3000" b="1" cap="small" dirty="0"/>
          </a:p>
          <a:p>
            <a:pPr algn="ctr"/>
            <a:endParaRPr lang="fr-FR" sz="3000" b="1" cap="small" dirty="0"/>
          </a:p>
          <a:p>
            <a:pPr algn="ctr"/>
            <a:r>
              <a:rPr lang="fr-FR" sz="2400" b="1" i="1" dirty="0"/>
              <a:t>Hausse du prix de la graine</a:t>
            </a:r>
            <a:endParaRPr lang="fr-FR" sz="2400" b="1" dirty="0"/>
          </a:p>
        </p:txBody>
      </p:sp>
      <p:pic>
        <p:nvPicPr>
          <p:cNvPr id="9" name="Image 8">
            <a:extLst>
              <a:ext uri="{FF2B5EF4-FFF2-40B4-BE49-F238E27FC236}">
                <a16:creationId xmlns:a16="http://schemas.microsoft.com/office/drawing/2014/main" xmlns="" id="{82829891-8647-4804-B599-96CA74EA48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6132" y="598191"/>
            <a:ext cx="3879152" cy="1163746"/>
          </a:xfrm>
          <a:prstGeom prst="rect">
            <a:avLst/>
          </a:prstGeom>
        </p:spPr>
      </p:pic>
    </p:spTree>
    <p:extLst>
      <p:ext uri="{BB962C8B-B14F-4D97-AF65-F5344CB8AC3E}">
        <p14:creationId xmlns:p14="http://schemas.microsoft.com/office/powerpoint/2010/main" val="27159333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289392" y="469783"/>
            <a:ext cx="8228763" cy="805344"/>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Evolution du prix d’achat de la graine</a:t>
            </a:r>
          </a:p>
        </p:txBody>
      </p:sp>
      <p:sp>
        <p:nvSpPr>
          <p:cNvPr id="4" name="Espace réservé du texte 2"/>
          <p:cNvSpPr txBox="1">
            <a:spLocks/>
          </p:cNvSpPr>
          <p:nvPr/>
        </p:nvSpPr>
        <p:spPr>
          <a:xfrm>
            <a:off x="457172" y="1073792"/>
            <a:ext cx="8393213" cy="5083728"/>
          </a:xfrm>
          <a:prstGeom prst="rect">
            <a:avLst/>
          </a:prstGeom>
        </p:spPr>
        <p:txBody>
          <a:bodyPr>
            <a:noAutofit/>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100" dirty="0"/>
              <a:t>La 2</a:t>
            </a:r>
            <a:r>
              <a:rPr lang="fr-FR" sz="2100" baseline="30000" dirty="0"/>
              <a:t>nde</a:t>
            </a:r>
            <a:r>
              <a:rPr lang="fr-FR" sz="2100" dirty="0"/>
              <a:t> résultante de la pression sur les graines </a:t>
            </a:r>
            <a:r>
              <a:rPr lang="fr-FR" sz="2100" i="1" dirty="0"/>
              <a:t>(multiplication des huileries et exportation vers l’Europe)</a:t>
            </a:r>
            <a:r>
              <a:rPr lang="fr-FR" sz="2100" dirty="0"/>
              <a:t> a été une évolution à la hausse du prix de cession des graines par les sociétés cotonnières.</a:t>
            </a:r>
          </a:p>
          <a:p>
            <a:pPr marL="97961" indent="0">
              <a:lnSpc>
                <a:spcPct val="110000"/>
              </a:lnSpc>
              <a:spcBef>
                <a:spcPts val="450"/>
              </a:spcBef>
              <a:buNone/>
            </a:pPr>
            <a:r>
              <a:rPr lang="fr-FR" sz="2100" dirty="0"/>
              <a:t>Depuis 2004, les cotonnières ont subi une crise (forte baisse du prix de vente de la fibre), période où le prix de la graine a commencé à monter en lien avec la pression de la multiplication des huileries artisanales.</a:t>
            </a:r>
          </a:p>
          <a:p>
            <a:pPr marL="97961" indent="0">
              <a:lnSpc>
                <a:spcPct val="110000"/>
              </a:lnSpc>
              <a:spcBef>
                <a:spcPts val="450"/>
              </a:spcBef>
              <a:buNone/>
            </a:pPr>
            <a:r>
              <a:rPr lang="fr-FR" sz="2100" dirty="0"/>
              <a:t>Puis 2007, la crise de la vache folle a redonné un grand coup à la hausse de la graine en lien à la hausse de prix et des volumes demandés par l’Europe (Italie &amp; Espagne en particulier).</a:t>
            </a:r>
          </a:p>
          <a:p>
            <a:pPr marL="97961" indent="0">
              <a:lnSpc>
                <a:spcPct val="110000"/>
              </a:lnSpc>
              <a:spcBef>
                <a:spcPts val="450"/>
              </a:spcBef>
              <a:buNone/>
            </a:pPr>
            <a:r>
              <a:rPr lang="fr-FR" sz="2100" dirty="0"/>
              <a:t>La graine de coton est ainsi passée de 10 Fcfa/kg en 1996 à 80/100 Fcfa/kg en 2010, avant de baisser un peu pour se stabiliser depuis 4 ans autours de 70/80 Fcfa/kg.</a:t>
            </a:r>
          </a:p>
        </p:txBody>
      </p:sp>
      <p:sp>
        <p:nvSpPr>
          <p:cNvPr id="3" name="ZoneTexte 2">
            <a:extLst>
              <a:ext uri="{FF2B5EF4-FFF2-40B4-BE49-F238E27FC236}">
                <a16:creationId xmlns:a16="http://schemas.microsoft.com/office/drawing/2014/main" xmlns="" id="{B8C01D62-98AE-4593-B5EA-F3D6B6F3CAFE}"/>
              </a:ext>
            </a:extLst>
          </p:cNvPr>
          <p:cNvSpPr txBox="1"/>
          <p:nvPr/>
        </p:nvSpPr>
        <p:spPr>
          <a:xfrm>
            <a:off x="8690995" y="5863905"/>
            <a:ext cx="453005" cy="369332"/>
          </a:xfrm>
          <a:prstGeom prst="rect">
            <a:avLst/>
          </a:prstGeom>
          <a:noFill/>
        </p:spPr>
        <p:txBody>
          <a:bodyPr wrap="square" rtlCol="0">
            <a:spAutoFit/>
          </a:bodyPr>
          <a:lstStyle/>
          <a:p>
            <a:r>
              <a:rPr lang="fr-FR" dirty="0"/>
              <a:t>22</a:t>
            </a:r>
          </a:p>
        </p:txBody>
      </p:sp>
    </p:spTree>
    <p:extLst>
      <p:ext uri="{BB962C8B-B14F-4D97-AF65-F5344CB8AC3E}">
        <p14:creationId xmlns:p14="http://schemas.microsoft.com/office/powerpoint/2010/main" val="1173055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172" y="654341"/>
            <a:ext cx="8228763" cy="1065402"/>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Evolution du prix d’achat de la graine </a:t>
            </a:r>
          </a:p>
          <a:p>
            <a:r>
              <a:rPr lang="fr-FR" sz="3000" b="1" i="1" dirty="0"/>
              <a:t>(suite)</a:t>
            </a:r>
          </a:p>
        </p:txBody>
      </p:sp>
      <p:sp>
        <p:nvSpPr>
          <p:cNvPr id="4" name="Espace réservé du texte 2"/>
          <p:cNvSpPr txBox="1">
            <a:spLocks/>
          </p:cNvSpPr>
          <p:nvPr/>
        </p:nvSpPr>
        <p:spPr>
          <a:xfrm>
            <a:off x="457172" y="1778466"/>
            <a:ext cx="8409991" cy="4471332"/>
          </a:xfrm>
          <a:prstGeom prst="rect">
            <a:avLst/>
          </a:prstGeom>
        </p:spPr>
        <p:txBody>
          <a:bodyPr>
            <a:noAutofit/>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100" dirty="0"/>
              <a:t>Il faut bien avoir en tête que la part de la graine de coton représente entre 55 à 60% du coût de production de l’huile à ce jour.</a:t>
            </a:r>
          </a:p>
          <a:p>
            <a:pPr marL="97961" indent="0">
              <a:lnSpc>
                <a:spcPct val="110000"/>
              </a:lnSpc>
              <a:spcBef>
                <a:spcPts val="450"/>
              </a:spcBef>
              <a:buNone/>
            </a:pPr>
            <a:r>
              <a:rPr lang="fr-FR" sz="2100" dirty="0"/>
              <a:t>Une telle hausse (multiplié par 8 fois) du coût d’achat de la matière première représente forcément un défi important sachant que le prix de vente de l’huile n’a quant à lui augmenté que de 30% à 40%, et que les huiliers ne maîtrisent pas le prix de vente (concurrence avec le palme importé).</a:t>
            </a:r>
          </a:p>
          <a:p>
            <a:pPr marL="97961" indent="0">
              <a:lnSpc>
                <a:spcPct val="110000"/>
              </a:lnSpc>
              <a:spcBef>
                <a:spcPts val="450"/>
              </a:spcBef>
              <a:buNone/>
            </a:pPr>
            <a:r>
              <a:rPr lang="fr-FR" sz="2100" dirty="0"/>
              <a:t>C’est donc sur les coproduits (tourteau / aliment bétail) que la hausse a dû être répercutée en partie (prix multipliés entre 2,5 et 3 fois).</a:t>
            </a:r>
          </a:p>
          <a:p>
            <a:pPr marL="97961" indent="0">
              <a:lnSpc>
                <a:spcPct val="110000"/>
              </a:lnSpc>
              <a:spcBef>
                <a:spcPts val="450"/>
              </a:spcBef>
              <a:buNone/>
            </a:pPr>
            <a:r>
              <a:rPr lang="fr-FR" sz="2100" dirty="0"/>
              <a:t>Les huileries des pays côtiers ayant moins de marchés d’aliment sont plus pénalisés.</a:t>
            </a:r>
          </a:p>
        </p:txBody>
      </p:sp>
      <p:sp>
        <p:nvSpPr>
          <p:cNvPr id="3" name="ZoneTexte 2">
            <a:extLst>
              <a:ext uri="{FF2B5EF4-FFF2-40B4-BE49-F238E27FC236}">
                <a16:creationId xmlns:a16="http://schemas.microsoft.com/office/drawing/2014/main" xmlns="" id="{8BA6A7E5-C3D7-408E-AC2B-EB6C8DFBCF7A}"/>
              </a:ext>
            </a:extLst>
          </p:cNvPr>
          <p:cNvSpPr txBox="1"/>
          <p:nvPr/>
        </p:nvSpPr>
        <p:spPr>
          <a:xfrm>
            <a:off x="8702854" y="5880466"/>
            <a:ext cx="441146" cy="369332"/>
          </a:xfrm>
          <a:prstGeom prst="rect">
            <a:avLst/>
          </a:prstGeom>
          <a:noFill/>
        </p:spPr>
        <p:txBody>
          <a:bodyPr wrap="none" rtlCol="0">
            <a:spAutoFit/>
          </a:bodyPr>
          <a:lstStyle/>
          <a:p>
            <a:r>
              <a:rPr lang="fr-FR" dirty="0"/>
              <a:t>23</a:t>
            </a:r>
          </a:p>
        </p:txBody>
      </p:sp>
    </p:spTree>
    <p:extLst>
      <p:ext uri="{BB962C8B-B14F-4D97-AF65-F5344CB8AC3E}">
        <p14:creationId xmlns:p14="http://schemas.microsoft.com/office/powerpoint/2010/main" val="16078558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15227" y="552098"/>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Evolution du prix d’achat de la graine</a:t>
            </a:r>
          </a:p>
          <a:p>
            <a:r>
              <a:rPr lang="fr-FR" sz="2400" b="1" i="1" dirty="0"/>
              <a:t>(suite)</a:t>
            </a:r>
            <a:endParaRPr lang="fr-FR" sz="3000" b="1" i="1"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4592" y="1905918"/>
            <a:ext cx="8185126" cy="38069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ZoneTexte 5"/>
          <p:cNvSpPr txBox="1"/>
          <p:nvPr/>
        </p:nvSpPr>
        <p:spPr>
          <a:xfrm>
            <a:off x="1497169" y="2237614"/>
            <a:ext cx="2144333" cy="300082"/>
          </a:xfrm>
          <a:prstGeom prst="rect">
            <a:avLst/>
          </a:prstGeom>
          <a:noFill/>
        </p:spPr>
        <p:txBody>
          <a:bodyPr wrap="square" rtlCol="0">
            <a:spAutoFit/>
          </a:bodyPr>
          <a:lstStyle/>
          <a:p>
            <a:r>
              <a:rPr lang="fr-FR" sz="1350" dirty="0"/>
              <a:t>Cas SN </a:t>
            </a:r>
            <a:r>
              <a:rPr lang="fr-FR" sz="1350" dirty="0" err="1"/>
              <a:t>Citec</a:t>
            </a:r>
            <a:endParaRPr lang="fr-FR" sz="1350" dirty="0"/>
          </a:p>
        </p:txBody>
      </p:sp>
      <p:sp>
        <p:nvSpPr>
          <p:cNvPr id="7" name="ZoneTexte 6"/>
          <p:cNvSpPr txBox="1"/>
          <p:nvPr/>
        </p:nvSpPr>
        <p:spPr>
          <a:xfrm>
            <a:off x="7804597" y="2237614"/>
            <a:ext cx="1339403" cy="276999"/>
          </a:xfrm>
          <a:prstGeom prst="rect">
            <a:avLst/>
          </a:prstGeom>
          <a:noFill/>
        </p:spPr>
        <p:txBody>
          <a:bodyPr wrap="square" rtlCol="0">
            <a:spAutoFit/>
          </a:bodyPr>
          <a:lstStyle/>
          <a:p>
            <a:r>
              <a:rPr lang="fr-FR" sz="1200" b="1" dirty="0">
                <a:solidFill>
                  <a:schemeClr val="accent1"/>
                </a:solidFill>
              </a:rPr>
              <a:t>Indice Graines</a:t>
            </a:r>
          </a:p>
        </p:txBody>
      </p:sp>
      <p:sp>
        <p:nvSpPr>
          <p:cNvPr id="8" name="ZoneTexte 7"/>
          <p:cNvSpPr txBox="1"/>
          <p:nvPr/>
        </p:nvSpPr>
        <p:spPr>
          <a:xfrm>
            <a:off x="7804597" y="2950782"/>
            <a:ext cx="1339403" cy="461665"/>
          </a:xfrm>
          <a:prstGeom prst="rect">
            <a:avLst/>
          </a:prstGeom>
          <a:noFill/>
        </p:spPr>
        <p:txBody>
          <a:bodyPr wrap="square" rtlCol="0">
            <a:spAutoFit/>
          </a:bodyPr>
          <a:lstStyle/>
          <a:p>
            <a:r>
              <a:rPr lang="fr-FR" sz="1200" b="1" dirty="0">
                <a:solidFill>
                  <a:srgbClr val="C00000"/>
                </a:solidFill>
              </a:rPr>
              <a:t>Indice Prix vente</a:t>
            </a:r>
          </a:p>
        </p:txBody>
      </p:sp>
      <p:sp>
        <p:nvSpPr>
          <p:cNvPr id="9" name="ZoneTexte 8"/>
          <p:cNvSpPr txBox="1"/>
          <p:nvPr/>
        </p:nvSpPr>
        <p:spPr>
          <a:xfrm>
            <a:off x="7804597" y="3574387"/>
            <a:ext cx="1339403" cy="276999"/>
          </a:xfrm>
          <a:prstGeom prst="rect">
            <a:avLst/>
          </a:prstGeom>
          <a:noFill/>
        </p:spPr>
        <p:txBody>
          <a:bodyPr wrap="square" rtlCol="0">
            <a:spAutoFit/>
          </a:bodyPr>
          <a:lstStyle/>
          <a:p>
            <a:r>
              <a:rPr lang="fr-FR" sz="1200" b="1" dirty="0"/>
              <a:t>Indice Activité</a:t>
            </a:r>
          </a:p>
        </p:txBody>
      </p:sp>
      <p:sp>
        <p:nvSpPr>
          <p:cNvPr id="10" name="ZoneTexte 9"/>
          <p:cNvSpPr txBox="1"/>
          <p:nvPr/>
        </p:nvSpPr>
        <p:spPr>
          <a:xfrm>
            <a:off x="7804597" y="4046484"/>
            <a:ext cx="1339403" cy="461665"/>
          </a:xfrm>
          <a:prstGeom prst="rect">
            <a:avLst/>
          </a:prstGeom>
          <a:noFill/>
        </p:spPr>
        <p:txBody>
          <a:bodyPr wrap="square" rtlCol="0">
            <a:spAutoFit/>
          </a:bodyPr>
          <a:lstStyle/>
          <a:p>
            <a:r>
              <a:rPr lang="fr-FR" sz="1200" b="1" dirty="0">
                <a:solidFill>
                  <a:srgbClr val="7030A0"/>
                </a:solidFill>
              </a:rPr>
              <a:t>Indice Résultats</a:t>
            </a:r>
          </a:p>
        </p:txBody>
      </p:sp>
      <p:cxnSp>
        <p:nvCxnSpPr>
          <p:cNvPr id="12" name="Connecteur droit avec flèche 11"/>
          <p:cNvCxnSpPr/>
          <p:nvPr/>
        </p:nvCxnSpPr>
        <p:spPr>
          <a:xfrm flipH="1">
            <a:off x="6964251" y="2448993"/>
            <a:ext cx="840347" cy="115416"/>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flipH="1">
            <a:off x="7384423" y="3174762"/>
            <a:ext cx="840347" cy="115416"/>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flipH="1" flipV="1">
            <a:off x="7039752" y="3746957"/>
            <a:ext cx="840347" cy="1385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flipH="1">
            <a:off x="7039752" y="4374777"/>
            <a:ext cx="840347" cy="0"/>
          </a:xfrm>
          <a:prstGeom prst="straightConnector1">
            <a:avLst/>
          </a:prstGeom>
          <a:ln w="254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3" name="ZoneTexte 2">
            <a:extLst>
              <a:ext uri="{FF2B5EF4-FFF2-40B4-BE49-F238E27FC236}">
                <a16:creationId xmlns:a16="http://schemas.microsoft.com/office/drawing/2014/main" xmlns="" id="{4EE45AE4-8ECC-4378-A977-37A0CBA117E3}"/>
              </a:ext>
            </a:extLst>
          </p:cNvPr>
          <p:cNvSpPr txBox="1"/>
          <p:nvPr/>
        </p:nvSpPr>
        <p:spPr>
          <a:xfrm>
            <a:off x="8749718" y="6207923"/>
            <a:ext cx="441146" cy="369332"/>
          </a:xfrm>
          <a:prstGeom prst="rect">
            <a:avLst/>
          </a:prstGeom>
          <a:noFill/>
        </p:spPr>
        <p:txBody>
          <a:bodyPr wrap="none" rtlCol="0">
            <a:spAutoFit/>
          </a:bodyPr>
          <a:lstStyle/>
          <a:p>
            <a:r>
              <a:rPr lang="fr-FR" dirty="0"/>
              <a:t>24</a:t>
            </a:r>
          </a:p>
        </p:txBody>
      </p:sp>
    </p:spTree>
    <p:extLst>
      <p:ext uri="{BB962C8B-B14F-4D97-AF65-F5344CB8AC3E}">
        <p14:creationId xmlns:p14="http://schemas.microsoft.com/office/powerpoint/2010/main" val="3539394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390060" y="751597"/>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Evolution du prix d’achat de la graine</a:t>
            </a:r>
          </a:p>
          <a:p>
            <a:r>
              <a:rPr lang="fr-FR" sz="2400" b="1" i="1" dirty="0"/>
              <a:t>(suite)</a:t>
            </a:r>
            <a:endParaRPr lang="fr-FR" sz="3000" b="1" i="1" dirty="0"/>
          </a:p>
        </p:txBody>
      </p:sp>
      <p:sp>
        <p:nvSpPr>
          <p:cNvPr id="4" name="Espace réservé du texte 2"/>
          <p:cNvSpPr txBox="1">
            <a:spLocks/>
          </p:cNvSpPr>
          <p:nvPr/>
        </p:nvSpPr>
        <p:spPr>
          <a:xfrm>
            <a:off x="457172" y="1920790"/>
            <a:ext cx="8228763" cy="3699833"/>
          </a:xfrm>
          <a:prstGeom prst="rect">
            <a:avLst/>
          </a:prstGeom>
        </p:spPr>
        <p:txBody>
          <a:bodyPr>
            <a:normAutofit/>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endParaRPr lang="fr-FR" sz="2100" dirty="0"/>
          </a:p>
          <a:p>
            <a:pPr marL="97961" indent="0">
              <a:lnSpc>
                <a:spcPct val="110000"/>
              </a:lnSpc>
              <a:spcBef>
                <a:spcPts val="450"/>
              </a:spcBef>
              <a:buNone/>
            </a:pPr>
            <a:r>
              <a:rPr lang="fr-FR" sz="2100" dirty="0"/>
              <a:t>Bien que l’on comprenne que les société cotonnières ont besoin de plus de revenus, la hausse de prix de la graine de coton, de par sa proportion importante et sur une période relativement courte, pose un défi quasi insurmontable de rentabilité pour les huileries industrielles installées, sans en contrepartie une protection des frontières (imports / cordon douanier).</a:t>
            </a:r>
          </a:p>
        </p:txBody>
      </p:sp>
      <p:sp>
        <p:nvSpPr>
          <p:cNvPr id="3" name="ZoneTexte 2">
            <a:extLst>
              <a:ext uri="{FF2B5EF4-FFF2-40B4-BE49-F238E27FC236}">
                <a16:creationId xmlns:a16="http://schemas.microsoft.com/office/drawing/2014/main" xmlns="" id="{465F43A2-E738-4A04-BC8F-0E48F90C53A2}"/>
              </a:ext>
            </a:extLst>
          </p:cNvPr>
          <p:cNvSpPr txBox="1"/>
          <p:nvPr/>
        </p:nvSpPr>
        <p:spPr>
          <a:xfrm>
            <a:off x="8685935" y="5847127"/>
            <a:ext cx="441146" cy="369332"/>
          </a:xfrm>
          <a:prstGeom prst="rect">
            <a:avLst/>
          </a:prstGeom>
          <a:noFill/>
        </p:spPr>
        <p:txBody>
          <a:bodyPr wrap="none" rtlCol="0">
            <a:spAutoFit/>
          </a:bodyPr>
          <a:lstStyle/>
          <a:p>
            <a:r>
              <a:rPr lang="fr-FR" dirty="0"/>
              <a:t>25</a:t>
            </a:r>
          </a:p>
        </p:txBody>
      </p:sp>
    </p:spTree>
    <p:extLst>
      <p:ext uri="{BB962C8B-B14F-4D97-AF65-F5344CB8AC3E}">
        <p14:creationId xmlns:p14="http://schemas.microsoft.com/office/powerpoint/2010/main" val="10833117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a:extLst>
              <a:ext uri="{FF2B5EF4-FFF2-40B4-BE49-F238E27FC236}">
                <a16:creationId xmlns:a16="http://schemas.microsoft.com/office/drawing/2014/main" xmlns="" id="{C09B5A6B-9146-4D2E-BBE3-95CFFDC86E23}"/>
              </a:ext>
            </a:extLst>
          </p:cNvPr>
          <p:cNvSpPr txBox="1"/>
          <p:nvPr/>
        </p:nvSpPr>
        <p:spPr>
          <a:xfrm>
            <a:off x="442565" y="2420114"/>
            <a:ext cx="3492062" cy="646331"/>
          </a:xfrm>
          <a:prstGeom prst="rect">
            <a:avLst/>
          </a:prstGeom>
          <a:noFill/>
        </p:spPr>
        <p:txBody>
          <a:bodyPr wrap="square" rtlCol="0">
            <a:spAutoFit/>
          </a:bodyPr>
          <a:lstStyle/>
          <a:p>
            <a:pPr algn="ctr" defTabSz="829406"/>
            <a:r>
              <a:rPr lang="fr-FR" dirty="0">
                <a:solidFill>
                  <a:prstClr val="black"/>
                </a:solidFill>
                <a:latin typeface="Arial"/>
              </a:rPr>
              <a:t>Les menaces sur les huileries</a:t>
            </a:r>
          </a:p>
          <a:p>
            <a:pPr algn="ctr" defTabSz="829406"/>
            <a:r>
              <a:rPr lang="fr-FR" dirty="0">
                <a:solidFill>
                  <a:prstClr val="black"/>
                </a:solidFill>
                <a:latin typeface="Arial"/>
              </a:rPr>
              <a:t>dans la filière Coton</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6786" y="3351616"/>
            <a:ext cx="2283619" cy="1520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re 1"/>
          <p:cNvSpPr txBox="1">
            <a:spLocks/>
          </p:cNvSpPr>
          <p:nvPr/>
        </p:nvSpPr>
        <p:spPr>
          <a:xfrm>
            <a:off x="3748848" y="1046436"/>
            <a:ext cx="5395153" cy="4389254"/>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pPr algn="ctr"/>
            <a:endParaRPr lang="fr-FR" sz="3000" b="1" dirty="0"/>
          </a:p>
          <a:p>
            <a:pPr algn="ctr"/>
            <a:endParaRPr lang="fr-FR" sz="3000" b="1" dirty="0"/>
          </a:p>
          <a:p>
            <a:pPr algn="ctr"/>
            <a:endParaRPr lang="fr-FR" sz="3000" b="1" dirty="0"/>
          </a:p>
          <a:p>
            <a:pPr algn="ctr"/>
            <a:r>
              <a:rPr lang="fr-FR" sz="4050" b="1" cap="small" dirty="0"/>
              <a:t>La menace</a:t>
            </a:r>
            <a:endParaRPr lang="fr-FR" sz="3000" b="1" cap="small" dirty="0"/>
          </a:p>
          <a:p>
            <a:pPr algn="ctr"/>
            <a:endParaRPr lang="fr-FR" sz="3000" b="1" cap="small" dirty="0"/>
          </a:p>
          <a:p>
            <a:pPr algn="ctr"/>
            <a:r>
              <a:rPr lang="fr-FR" sz="2400" b="1" i="1" dirty="0"/>
              <a:t>Concurrence déloyale</a:t>
            </a:r>
          </a:p>
          <a:p>
            <a:pPr algn="ctr"/>
            <a:r>
              <a:rPr lang="fr-FR" sz="1800" b="1" dirty="0"/>
              <a:t>(petites unités artisanales)</a:t>
            </a:r>
          </a:p>
          <a:p>
            <a:pPr algn="ctr"/>
            <a:r>
              <a:rPr lang="fr-FR" sz="1050" b="1" dirty="0"/>
              <a:t>-</a:t>
            </a:r>
            <a:endParaRPr lang="fr-FR" sz="1800" b="1" dirty="0"/>
          </a:p>
          <a:p>
            <a:pPr algn="ctr"/>
            <a:r>
              <a:rPr lang="fr-FR" sz="2400" b="1" i="1" dirty="0"/>
              <a:t>Non respect des règlementations</a:t>
            </a:r>
          </a:p>
        </p:txBody>
      </p:sp>
      <p:pic>
        <p:nvPicPr>
          <p:cNvPr id="9" name="Image 8">
            <a:extLst>
              <a:ext uri="{FF2B5EF4-FFF2-40B4-BE49-F238E27FC236}">
                <a16:creationId xmlns:a16="http://schemas.microsoft.com/office/drawing/2014/main" xmlns="" id="{9BF65A99-58F8-43EC-B7D0-8EEB8DD649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244" y="569529"/>
            <a:ext cx="3879152" cy="1163746"/>
          </a:xfrm>
          <a:prstGeom prst="rect">
            <a:avLst/>
          </a:prstGeom>
        </p:spPr>
      </p:pic>
    </p:spTree>
    <p:extLst>
      <p:ext uri="{BB962C8B-B14F-4D97-AF65-F5344CB8AC3E}">
        <p14:creationId xmlns:p14="http://schemas.microsoft.com/office/powerpoint/2010/main" val="368996674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172" y="843876"/>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Concurrence déloyale</a:t>
            </a:r>
          </a:p>
        </p:txBody>
      </p:sp>
      <p:sp>
        <p:nvSpPr>
          <p:cNvPr id="4" name="Espace réservé du texte 2"/>
          <p:cNvSpPr txBox="1">
            <a:spLocks/>
          </p:cNvSpPr>
          <p:nvPr/>
        </p:nvSpPr>
        <p:spPr>
          <a:xfrm>
            <a:off x="457172" y="1920790"/>
            <a:ext cx="8228763" cy="3859225"/>
          </a:xfrm>
          <a:prstGeom prst="rect">
            <a:avLst/>
          </a:prstGeom>
        </p:spPr>
        <p:txBody>
          <a:bodyPr>
            <a:normAutofit fontScale="92500" lnSpcReduction="20000"/>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Sur le plan local, on a assisté à une forte multiplication des unités artisanales attirées par le gain facile en triturant par simple pression des graines de coton, en vendant une huile douteuse et en valorisant surtout l’aliment bétail </a:t>
            </a:r>
            <a:r>
              <a:rPr lang="fr-FR" sz="2250" i="1" dirty="0"/>
              <a:t>(écailles de graines entières pressées peu déshuilées). </a:t>
            </a:r>
            <a:r>
              <a:rPr lang="fr-FR" sz="2400" dirty="0"/>
              <a:t>Ils ont surfé sur la hausse de la valorisation de l’alimentation animale.</a:t>
            </a:r>
          </a:p>
          <a:p>
            <a:pPr marL="97961" indent="0">
              <a:lnSpc>
                <a:spcPct val="110000"/>
              </a:lnSpc>
              <a:spcBef>
                <a:spcPts val="450"/>
              </a:spcBef>
              <a:buNone/>
            </a:pPr>
            <a:r>
              <a:rPr lang="fr-FR" sz="2400" dirty="0"/>
              <a:t>Nous avons déjà vu que ceci a créé une hausse de la demande de graines avec de moins en moins de graines pour chacun et une hausse des prix de la graine.</a:t>
            </a:r>
          </a:p>
          <a:p>
            <a:pPr marL="97961" indent="0">
              <a:lnSpc>
                <a:spcPct val="110000"/>
              </a:lnSpc>
              <a:spcBef>
                <a:spcPts val="450"/>
              </a:spcBef>
              <a:buNone/>
            </a:pPr>
            <a:r>
              <a:rPr lang="fr-FR" sz="2400" dirty="0"/>
              <a:t>A tel point que ces unités artisanales sont pour la plupart elles-mêmes dans les problèmes maintenant.</a:t>
            </a:r>
          </a:p>
        </p:txBody>
      </p:sp>
      <p:sp>
        <p:nvSpPr>
          <p:cNvPr id="3" name="ZoneTexte 2">
            <a:extLst>
              <a:ext uri="{FF2B5EF4-FFF2-40B4-BE49-F238E27FC236}">
                <a16:creationId xmlns:a16="http://schemas.microsoft.com/office/drawing/2014/main" xmlns="" id="{F13EC28B-AE18-475F-B529-BF4C4DCEDC4D}"/>
              </a:ext>
            </a:extLst>
          </p:cNvPr>
          <p:cNvSpPr txBox="1"/>
          <p:nvPr/>
        </p:nvSpPr>
        <p:spPr>
          <a:xfrm>
            <a:off x="8655709" y="5872294"/>
            <a:ext cx="441146" cy="369332"/>
          </a:xfrm>
          <a:prstGeom prst="rect">
            <a:avLst/>
          </a:prstGeom>
          <a:noFill/>
        </p:spPr>
        <p:txBody>
          <a:bodyPr wrap="none" rtlCol="0">
            <a:spAutoFit/>
          </a:bodyPr>
          <a:lstStyle/>
          <a:p>
            <a:r>
              <a:rPr lang="fr-FR" dirty="0"/>
              <a:t>27</a:t>
            </a:r>
          </a:p>
        </p:txBody>
      </p:sp>
    </p:spTree>
    <p:extLst>
      <p:ext uri="{BB962C8B-B14F-4D97-AF65-F5344CB8AC3E}">
        <p14:creationId xmlns:p14="http://schemas.microsoft.com/office/powerpoint/2010/main" val="275962493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172" y="617373"/>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Concurrence déloyale</a:t>
            </a:r>
          </a:p>
          <a:p>
            <a:r>
              <a:rPr lang="fr-FR" sz="2400" b="1" i="1" dirty="0"/>
              <a:t>(suite)</a:t>
            </a:r>
            <a:endParaRPr lang="fr-FR" sz="3000" b="1" i="1" dirty="0"/>
          </a:p>
        </p:txBody>
      </p:sp>
      <p:sp>
        <p:nvSpPr>
          <p:cNvPr id="4" name="Espace réservé du texte 2"/>
          <p:cNvSpPr txBox="1">
            <a:spLocks/>
          </p:cNvSpPr>
          <p:nvPr/>
        </p:nvSpPr>
        <p:spPr>
          <a:xfrm>
            <a:off x="457172" y="1728132"/>
            <a:ext cx="8228763" cy="4035105"/>
          </a:xfrm>
          <a:prstGeom prst="rect">
            <a:avLst/>
          </a:prstGeom>
        </p:spPr>
        <p:txBody>
          <a:bodyPr>
            <a:normAutofit fontScale="92500"/>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Ceci est principalement le cas des pays enclavés comme le Burkina Faso ou la Mali avec une forte demande en tourteaux.</a:t>
            </a:r>
          </a:p>
          <a:p>
            <a:pPr marL="97961" indent="0">
              <a:lnSpc>
                <a:spcPct val="110000"/>
              </a:lnSpc>
              <a:spcBef>
                <a:spcPts val="450"/>
              </a:spcBef>
              <a:buNone/>
            </a:pPr>
            <a:r>
              <a:rPr lang="fr-FR" sz="2400" dirty="0"/>
              <a:t>Le problème est que les unités artisanales ne respectent pas les règlementations de production d’huile alimentaire : huile neutre au mieux (non raffinée), conditions d’hygiène pas aux normes, utilisation d’emballage de réemploi, pas de laboratoire, pas de traitement des effluents, sans parler des réglementations </a:t>
            </a:r>
            <a:r>
              <a:rPr lang="fr-FR" sz="2400" dirty="0" smtClean="0"/>
              <a:t>sociales, fiscales, environnementales, </a:t>
            </a:r>
            <a:r>
              <a:rPr lang="fr-FR" sz="2400" dirty="0"/>
              <a:t>etc…</a:t>
            </a:r>
          </a:p>
          <a:p>
            <a:pPr marL="97961" indent="0">
              <a:lnSpc>
                <a:spcPct val="110000"/>
              </a:lnSpc>
              <a:spcBef>
                <a:spcPts val="450"/>
              </a:spcBef>
              <a:buNone/>
            </a:pPr>
            <a:r>
              <a:rPr lang="fr-FR" sz="2400" dirty="0"/>
              <a:t>Mais ce n’est pas encore suffisant, suite au peu de contrôle fait sur ces unités, car de nouvelles unités s’installent peu à peu…</a:t>
            </a:r>
          </a:p>
        </p:txBody>
      </p:sp>
      <p:sp>
        <p:nvSpPr>
          <p:cNvPr id="3" name="ZoneTexte 2">
            <a:extLst>
              <a:ext uri="{FF2B5EF4-FFF2-40B4-BE49-F238E27FC236}">
                <a16:creationId xmlns:a16="http://schemas.microsoft.com/office/drawing/2014/main" xmlns="" id="{141DB22E-0E51-409E-AFDC-C47C370DA0EE}"/>
              </a:ext>
            </a:extLst>
          </p:cNvPr>
          <p:cNvSpPr txBox="1"/>
          <p:nvPr/>
        </p:nvSpPr>
        <p:spPr>
          <a:xfrm>
            <a:off x="8655850" y="5830530"/>
            <a:ext cx="441146" cy="369332"/>
          </a:xfrm>
          <a:prstGeom prst="rect">
            <a:avLst/>
          </a:prstGeom>
          <a:noFill/>
        </p:spPr>
        <p:txBody>
          <a:bodyPr wrap="none" rtlCol="0">
            <a:spAutoFit/>
          </a:bodyPr>
          <a:lstStyle/>
          <a:p>
            <a:r>
              <a:rPr lang="fr-FR" dirty="0"/>
              <a:t>28</a:t>
            </a:r>
          </a:p>
        </p:txBody>
      </p:sp>
    </p:spTree>
    <p:extLst>
      <p:ext uri="{BB962C8B-B14F-4D97-AF65-F5344CB8AC3E}">
        <p14:creationId xmlns:p14="http://schemas.microsoft.com/office/powerpoint/2010/main" val="197713597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171" y="676096"/>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Concurrence déloyale</a:t>
            </a:r>
          </a:p>
          <a:p>
            <a:r>
              <a:rPr lang="fr-FR" sz="2400" b="1" i="1" dirty="0"/>
              <a:t>(suite)</a:t>
            </a:r>
            <a:endParaRPr lang="fr-FR" sz="3000" b="1" i="1" dirty="0"/>
          </a:p>
        </p:txBody>
      </p:sp>
      <p:sp>
        <p:nvSpPr>
          <p:cNvPr id="4" name="Espace réservé du texte 2"/>
          <p:cNvSpPr txBox="1">
            <a:spLocks/>
          </p:cNvSpPr>
          <p:nvPr/>
        </p:nvSpPr>
        <p:spPr>
          <a:xfrm>
            <a:off x="457172" y="1610686"/>
            <a:ext cx="8228763" cy="4286775"/>
          </a:xfrm>
          <a:prstGeom prst="rect">
            <a:avLst/>
          </a:prstGeom>
        </p:spPr>
        <p:txBody>
          <a:bodyPr>
            <a:normAutofit fontScale="92500" lnSpcReduction="10000"/>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Nous assistons à la prolifération d’unités « clandestines » qui ne s’embarrassent même plus d’une autorisation de production officielle.</a:t>
            </a:r>
          </a:p>
          <a:p>
            <a:pPr marL="97961" indent="0">
              <a:lnSpc>
                <a:spcPct val="110000"/>
              </a:lnSpc>
              <a:spcBef>
                <a:spcPts val="450"/>
              </a:spcBef>
              <a:buNone/>
            </a:pPr>
            <a:r>
              <a:rPr lang="fr-FR" sz="2400" dirty="0"/>
              <a:t>On trouve du tout et surtout du n’importe quoi, avec des huiles potentiellement dangereuses pour les consommateurs ou encore des compteurs pirates sur les lignes électriques pour avoir l’électricité gratuite, etc…</a:t>
            </a:r>
          </a:p>
          <a:p>
            <a:pPr marL="97961" indent="0">
              <a:lnSpc>
                <a:spcPct val="110000"/>
              </a:lnSpc>
              <a:spcBef>
                <a:spcPts val="450"/>
              </a:spcBef>
              <a:buNone/>
            </a:pPr>
            <a:r>
              <a:rPr lang="fr-FR" sz="2400" dirty="0"/>
              <a:t>N’ayant pas d’autorisation officielle, elles ne peuvent pas prétendre à acheter de la graine directement auprès des cotonnières. Ce sont donc des huiliers ayant des autorisations qui se transforment en commerçants de graine, ce qui est bien entendu formellement interdit et favorise la spéculation.</a:t>
            </a:r>
          </a:p>
        </p:txBody>
      </p:sp>
      <p:sp>
        <p:nvSpPr>
          <p:cNvPr id="3" name="ZoneTexte 2">
            <a:extLst>
              <a:ext uri="{FF2B5EF4-FFF2-40B4-BE49-F238E27FC236}">
                <a16:creationId xmlns:a16="http://schemas.microsoft.com/office/drawing/2014/main" xmlns="" id="{B001AE9F-61AB-4B06-A2EF-EEA25D0252BF}"/>
              </a:ext>
            </a:extLst>
          </p:cNvPr>
          <p:cNvSpPr txBox="1"/>
          <p:nvPr/>
        </p:nvSpPr>
        <p:spPr>
          <a:xfrm>
            <a:off x="8630540" y="5872476"/>
            <a:ext cx="441146" cy="369332"/>
          </a:xfrm>
          <a:prstGeom prst="rect">
            <a:avLst/>
          </a:prstGeom>
          <a:noFill/>
        </p:spPr>
        <p:txBody>
          <a:bodyPr wrap="none" rtlCol="0">
            <a:spAutoFit/>
          </a:bodyPr>
          <a:lstStyle/>
          <a:p>
            <a:r>
              <a:rPr lang="fr-FR" dirty="0"/>
              <a:t>29</a:t>
            </a:r>
          </a:p>
        </p:txBody>
      </p:sp>
    </p:spTree>
    <p:extLst>
      <p:ext uri="{BB962C8B-B14F-4D97-AF65-F5344CB8AC3E}">
        <p14:creationId xmlns:p14="http://schemas.microsoft.com/office/powerpoint/2010/main" val="41987755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171" y="676096"/>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Qu’est-ce que l’</a:t>
            </a:r>
            <a:r>
              <a:rPr lang="fr-FR" sz="3000" b="1" dirty="0" err="1"/>
              <a:t>AIFO-Uemoa</a:t>
            </a:r>
            <a:r>
              <a:rPr lang="fr-FR" sz="3000" b="1" dirty="0"/>
              <a:t> ?</a:t>
            </a:r>
          </a:p>
        </p:txBody>
      </p:sp>
      <p:sp>
        <p:nvSpPr>
          <p:cNvPr id="3" name="Espace réservé du texte 2"/>
          <p:cNvSpPr txBox="1">
            <a:spLocks/>
          </p:cNvSpPr>
          <p:nvPr/>
        </p:nvSpPr>
        <p:spPr>
          <a:xfrm>
            <a:off x="457172" y="1619075"/>
            <a:ext cx="8510659" cy="4563611"/>
          </a:xfrm>
          <a:prstGeom prst="rect">
            <a:avLst/>
          </a:prstGeom>
        </p:spPr>
        <p:txBody>
          <a:bodyPr>
            <a:normAutofit/>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L’Association des Industriels de la Filière Oléagineuse de l’espace UEMOA a été créée le 4 juillet 2000 pour encadrer la mise en place du TEC (Tarif Extérieur Commun).</a:t>
            </a:r>
          </a:p>
          <a:p>
            <a:pPr marL="97961" indent="0">
              <a:lnSpc>
                <a:spcPct val="110000"/>
              </a:lnSpc>
              <a:spcBef>
                <a:spcPts val="450"/>
              </a:spcBef>
              <a:buNone/>
            </a:pPr>
            <a:r>
              <a:rPr lang="fr-FR" sz="2400" dirty="0"/>
              <a:t>Elle a les missions principales suivantes :</a:t>
            </a:r>
          </a:p>
          <a:p>
            <a:pPr>
              <a:lnSpc>
                <a:spcPct val="110000"/>
              </a:lnSpc>
              <a:spcBef>
                <a:spcPts val="450"/>
              </a:spcBef>
              <a:buFont typeface="Wingdings" pitchFamily="2" charset="2"/>
              <a:buChar char="ü"/>
            </a:pPr>
            <a:r>
              <a:rPr lang="fr-FR" sz="2400" dirty="0"/>
              <a:t>la coopération entre les industries oléagineuses,</a:t>
            </a:r>
          </a:p>
          <a:p>
            <a:pPr>
              <a:lnSpc>
                <a:spcPct val="100000"/>
              </a:lnSpc>
              <a:spcBef>
                <a:spcPts val="225"/>
              </a:spcBef>
              <a:buFont typeface="Wingdings" pitchFamily="2" charset="2"/>
              <a:buChar char="ü"/>
            </a:pPr>
            <a:r>
              <a:rPr lang="fr-FR" sz="2400" dirty="0"/>
              <a:t>favoriser la production des produits oléagineux,</a:t>
            </a:r>
          </a:p>
          <a:p>
            <a:pPr>
              <a:lnSpc>
                <a:spcPct val="100000"/>
              </a:lnSpc>
              <a:spcBef>
                <a:spcPts val="225"/>
              </a:spcBef>
              <a:buFont typeface="Wingdings" pitchFamily="2" charset="2"/>
              <a:buChar char="ü"/>
            </a:pPr>
            <a:r>
              <a:rPr lang="fr-FR" sz="2400" dirty="0"/>
              <a:t>et travailler sur l’ensemble des problèmes relatifs aux produits oléagineux résultant de nos activités.</a:t>
            </a:r>
          </a:p>
        </p:txBody>
      </p:sp>
      <p:sp>
        <p:nvSpPr>
          <p:cNvPr id="4" name="ZoneTexte 3">
            <a:extLst>
              <a:ext uri="{FF2B5EF4-FFF2-40B4-BE49-F238E27FC236}">
                <a16:creationId xmlns:a16="http://schemas.microsoft.com/office/drawing/2014/main" xmlns="" id="{86DA21C9-20AC-4115-AAF9-775F0ED7B911}"/>
              </a:ext>
            </a:extLst>
          </p:cNvPr>
          <p:cNvSpPr txBox="1"/>
          <p:nvPr/>
        </p:nvSpPr>
        <p:spPr>
          <a:xfrm>
            <a:off x="8749717" y="5855299"/>
            <a:ext cx="312906" cy="369332"/>
          </a:xfrm>
          <a:prstGeom prst="rect">
            <a:avLst/>
          </a:prstGeom>
          <a:noFill/>
        </p:spPr>
        <p:txBody>
          <a:bodyPr wrap="none" rtlCol="0">
            <a:spAutoFit/>
          </a:bodyPr>
          <a:lstStyle/>
          <a:p>
            <a:r>
              <a:rPr lang="fr-FR" dirty="0"/>
              <a:t>3</a:t>
            </a:r>
          </a:p>
        </p:txBody>
      </p:sp>
    </p:spTree>
    <p:extLst>
      <p:ext uri="{BB962C8B-B14F-4D97-AF65-F5344CB8AC3E}">
        <p14:creationId xmlns:p14="http://schemas.microsoft.com/office/powerpoint/2010/main" val="36731840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a:extLst>
              <a:ext uri="{FF2B5EF4-FFF2-40B4-BE49-F238E27FC236}">
                <a16:creationId xmlns:a16="http://schemas.microsoft.com/office/drawing/2014/main" xmlns="" id="{C09B5A6B-9146-4D2E-BBE3-95CFFDC86E23}"/>
              </a:ext>
            </a:extLst>
          </p:cNvPr>
          <p:cNvSpPr txBox="1"/>
          <p:nvPr/>
        </p:nvSpPr>
        <p:spPr>
          <a:xfrm>
            <a:off x="599904" y="2394651"/>
            <a:ext cx="3492062" cy="646331"/>
          </a:xfrm>
          <a:prstGeom prst="rect">
            <a:avLst/>
          </a:prstGeom>
          <a:noFill/>
        </p:spPr>
        <p:txBody>
          <a:bodyPr wrap="square" rtlCol="0">
            <a:spAutoFit/>
          </a:bodyPr>
          <a:lstStyle/>
          <a:p>
            <a:pPr algn="ctr" defTabSz="829406"/>
            <a:r>
              <a:rPr lang="fr-FR" dirty="0">
                <a:solidFill>
                  <a:prstClr val="black"/>
                </a:solidFill>
                <a:latin typeface="Arial"/>
              </a:rPr>
              <a:t>Les menaces sur les huileries</a:t>
            </a:r>
          </a:p>
          <a:p>
            <a:pPr algn="ctr" defTabSz="829406"/>
            <a:r>
              <a:rPr lang="fr-FR" dirty="0">
                <a:solidFill>
                  <a:prstClr val="black"/>
                </a:solidFill>
                <a:latin typeface="Arial"/>
              </a:rPr>
              <a:t>dans la filière Coton</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94021" y="3377183"/>
            <a:ext cx="2283619" cy="1520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re 1"/>
          <p:cNvSpPr txBox="1">
            <a:spLocks/>
          </p:cNvSpPr>
          <p:nvPr/>
        </p:nvSpPr>
        <p:spPr>
          <a:xfrm>
            <a:off x="3748848" y="1046436"/>
            <a:ext cx="5395153" cy="4389254"/>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pPr algn="ctr"/>
            <a:endParaRPr lang="fr-FR" sz="3000" b="1" dirty="0"/>
          </a:p>
          <a:p>
            <a:pPr algn="ctr"/>
            <a:endParaRPr lang="fr-FR" sz="3000" b="1" dirty="0"/>
          </a:p>
          <a:p>
            <a:pPr algn="ctr"/>
            <a:endParaRPr lang="fr-FR" sz="3000" b="1" dirty="0"/>
          </a:p>
          <a:p>
            <a:pPr algn="ctr"/>
            <a:r>
              <a:rPr lang="fr-FR" sz="4050" b="1" cap="small" dirty="0"/>
              <a:t>La menace</a:t>
            </a:r>
            <a:endParaRPr lang="fr-FR" sz="3000" b="1" cap="small" dirty="0"/>
          </a:p>
          <a:p>
            <a:pPr algn="ctr"/>
            <a:endParaRPr lang="fr-FR" sz="3000" b="1" cap="small" dirty="0"/>
          </a:p>
          <a:p>
            <a:pPr algn="ctr"/>
            <a:r>
              <a:rPr lang="fr-FR" sz="2400" b="1" i="1" dirty="0"/>
              <a:t>Contrefaçon des marques </a:t>
            </a:r>
          </a:p>
          <a:p>
            <a:pPr algn="ctr"/>
            <a:r>
              <a:rPr lang="fr-FR" sz="2400" b="1" i="1" dirty="0"/>
              <a:t>&amp; des emballages</a:t>
            </a:r>
          </a:p>
        </p:txBody>
      </p:sp>
      <p:pic>
        <p:nvPicPr>
          <p:cNvPr id="9" name="Image 8">
            <a:extLst>
              <a:ext uri="{FF2B5EF4-FFF2-40B4-BE49-F238E27FC236}">
                <a16:creationId xmlns:a16="http://schemas.microsoft.com/office/drawing/2014/main" xmlns="" id="{E1FC7C4B-87A2-478F-8FC2-DC8F3FF281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2910" y="556798"/>
            <a:ext cx="3879152" cy="1163746"/>
          </a:xfrm>
          <a:prstGeom prst="rect">
            <a:avLst/>
          </a:prstGeom>
        </p:spPr>
      </p:pic>
    </p:spTree>
    <p:extLst>
      <p:ext uri="{BB962C8B-B14F-4D97-AF65-F5344CB8AC3E}">
        <p14:creationId xmlns:p14="http://schemas.microsoft.com/office/powerpoint/2010/main" val="45686949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171" y="751597"/>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Contrefaçon : marques &amp; emballages</a:t>
            </a:r>
          </a:p>
        </p:txBody>
      </p:sp>
      <p:sp>
        <p:nvSpPr>
          <p:cNvPr id="4" name="Espace réservé du texte 2"/>
          <p:cNvSpPr txBox="1">
            <a:spLocks/>
          </p:cNvSpPr>
          <p:nvPr/>
        </p:nvSpPr>
        <p:spPr>
          <a:xfrm>
            <a:off x="457172" y="1610397"/>
            <a:ext cx="8228763" cy="4136061"/>
          </a:xfrm>
          <a:prstGeom prst="rect">
            <a:avLst/>
          </a:prstGeom>
        </p:spPr>
        <p:txBody>
          <a:bodyPr>
            <a:normAutofit fontScale="92500"/>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Nous constatons de plus en plus que les concurrents locaux, unités artisanales ou commerçants, usurpent de plus en plus les marques ou emballages des industriels installés pour profiter frauduleusement de leur image de qualité.</a:t>
            </a:r>
          </a:p>
          <a:p>
            <a:pPr marL="97961" indent="0">
              <a:lnSpc>
                <a:spcPct val="110000"/>
              </a:lnSpc>
              <a:spcBef>
                <a:spcPts val="450"/>
              </a:spcBef>
              <a:buNone/>
            </a:pPr>
            <a:r>
              <a:rPr lang="fr-FR" sz="2400" dirty="0"/>
              <a:t>Il n’est pas rare de voir des commerçants utiliser des bidons de marques connues d’huile pour y conditionner des huiles artisanales, pures ou mélangées.</a:t>
            </a:r>
          </a:p>
          <a:p>
            <a:pPr marL="97961" indent="0">
              <a:lnSpc>
                <a:spcPct val="110000"/>
              </a:lnSpc>
              <a:spcBef>
                <a:spcPts val="450"/>
              </a:spcBef>
              <a:buNone/>
            </a:pPr>
            <a:r>
              <a:rPr lang="fr-FR" sz="2400" dirty="0"/>
              <a:t>D’autres apposent le logo type d’enrichissement en Vitamine A sur leurs bidons sans pour autant ni avoir d’autorisation et encore moins enrichir effectivement leurs huiles.</a:t>
            </a:r>
          </a:p>
        </p:txBody>
      </p:sp>
      <p:sp>
        <p:nvSpPr>
          <p:cNvPr id="3" name="ZoneTexte 2">
            <a:extLst>
              <a:ext uri="{FF2B5EF4-FFF2-40B4-BE49-F238E27FC236}">
                <a16:creationId xmlns:a16="http://schemas.microsoft.com/office/drawing/2014/main" xmlns="" id="{E9C3612F-3635-48AB-9DEE-3CE7D08852D2}"/>
              </a:ext>
            </a:extLst>
          </p:cNvPr>
          <p:cNvSpPr txBox="1"/>
          <p:nvPr/>
        </p:nvSpPr>
        <p:spPr>
          <a:xfrm>
            <a:off x="8685934" y="5889360"/>
            <a:ext cx="441146" cy="369332"/>
          </a:xfrm>
          <a:prstGeom prst="rect">
            <a:avLst/>
          </a:prstGeom>
          <a:noFill/>
        </p:spPr>
        <p:txBody>
          <a:bodyPr wrap="none" rtlCol="0">
            <a:spAutoFit/>
          </a:bodyPr>
          <a:lstStyle/>
          <a:p>
            <a:r>
              <a:rPr lang="fr-FR" dirty="0"/>
              <a:t>31</a:t>
            </a:r>
          </a:p>
        </p:txBody>
      </p:sp>
    </p:spTree>
    <p:extLst>
      <p:ext uri="{BB962C8B-B14F-4D97-AF65-F5344CB8AC3E}">
        <p14:creationId xmlns:p14="http://schemas.microsoft.com/office/powerpoint/2010/main" val="396441704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171" y="709652"/>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Contrefaçon : marques &amp; emballages</a:t>
            </a:r>
          </a:p>
          <a:p>
            <a:r>
              <a:rPr lang="fr-FR" sz="2400" b="1" i="1" dirty="0"/>
              <a:t>(suite)</a:t>
            </a:r>
            <a:endParaRPr lang="fr-FR" sz="3000" b="1" i="1" dirty="0"/>
          </a:p>
        </p:txBody>
      </p:sp>
      <p:sp>
        <p:nvSpPr>
          <p:cNvPr id="4" name="Espace réservé du texte 2"/>
          <p:cNvSpPr txBox="1">
            <a:spLocks/>
          </p:cNvSpPr>
          <p:nvPr/>
        </p:nvSpPr>
        <p:spPr>
          <a:xfrm>
            <a:off x="457172" y="1761688"/>
            <a:ext cx="8228763" cy="4093828"/>
          </a:xfrm>
          <a:prstGeom prst="rect">
            <a:avLst/>
          </a:prstGeom>
        </p:spPr>
        <p:txBody>
          <a:bodyPr>
            <a:normAutofit fontScale="92500"/>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Avec la valeur de plus en plus importante des coproduits, le phénomène se répand également sur la sacherie des tourteaux et aliment pour bétail.</a:t>
            </a:r>
          </a:p>
          <a:p>
            <a:pPr marL="97961" indent="0">
              <a:lnSpc>
                <a:spcPct val="110000"/>
              </a:lnSpc>
              <a:spcBef>
                <a:spcPts val="450"/>
              </a:spcBef>
              <a:buNone/>
            </a:pPr>
            <a:r>
              <a:rPr lang="fr-FR" sz="2400" dirty="0"/>
              <a:t>Soit on reconditionne des sacs avec des produits différents, soit on copie ou on s’inspire fortement du marquage des sacs existant encore une fois pour profiter indûment de la notoriété des marques ou sociétés industrielles d’origine.</a:t>
            </a:r>
          </a:p>
          <a:p>
            <a:pPr marL="97961" indent="0">
              <a:lnSpc>
                <a:spcPct val="110000"/>
              </a:lnSpc>
              <a:spcBef>
                <a:spcPts val="450"/>
              </a:spcBef>
              <a:buNone/>
            </a:pPr>
            <a:r>
              <a:rPr lang="fr-FR" sz="2400" dirty="0"/>
              <a:t>Dans nos pays où malheureusement beaucoup de gens de savent pas lire, il est d’autant plus facile de s’approprier des marques ou emballages.</a:t>
            </a:r>
          </a:p>
        </p:txBody>
      </p:sp>
      <p:sp>
        <p:nvSpPr>
          <p:cNvPr id="3" name="ZoneTexte 2">
            <a:extLst>
              <a:ext uri="{FF2B5EF4-FFF2-40B4-BE49-F238E27FC236}">
                <a16:creationId xmlns:a16="http://schemas.microsoft.com/office/drawing/2014/main" xmlns="" id="{AAC15EFD-025E-413C-A074-2712AC065DB4}"/>
              </a:ext>
            </a:extLst>
          </p:cNvPr>
          <p:cNvSpPr txBox="1"/>
          <p:nvPr/>
        </p:nvSpPr>
        <p:spPr>
          <a:xfrm>
            <a:off x="8685934" y="5855516"/>
            <a:ext cx="441146" cy="369332"/>
          </a:xfrm>
          <a:prstGeom prst="rect">
            <a:avLst/>
          </a:prstGeom>
          <a:noFill/>
        </p:spPr>
        <p:txBody>
          <a:bodyPr wrap="none" rtlCol="0">
            <a:spAutoFit/>
          </a:bodyPr>
          <a:lstStyle/>
          <a:p>
            <a:r>
              <a:rPr lang="fr-FR" dirty="0"/>
              <a:t>32</a:t>
            </a:r>
          </a:p>
        </p:txBody>
      </p:sp>
    </p:spTree>
    <p:extLst>
      <p:ext uri="{BB962C8B-B14F-4D97-AF65-F5344CB8AC3E}">
        <p14:creationId xmlns:p14="http://schemas.microsoft.com/office/powerpoint/2010/main" val="352970849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a:extLst>
              <a:ext uri="{FF2B5EF4-FFF2-40B4-BE49-F238E27FC236}">
                <a16:creationId xmlns:a16="http://schemas.microsoft.com/office/drawing/2014/main" xmlns="" id="{C09B5A6B-9146-4D2E-BBE3-95CFFDC86E23}"/>
              </a:ext>
            </a:extLst>
          </p:cNvPr>
          <p:cNvSpPr txBox="1"/>
          <p:nvPr/>
        </p:nvSpPr>
        <p:spPr>
          <a:xfrm>
            <a:off x="442565" y="2444985"/>
            <a:ext cx="3492062" cy="646331"/>
          </a:xfrm>
          <a:prstGeom prst="rect">
            <a:avLst/>
          </a:prstGeom>
          <a:noFill/>
        </p:spPr>
        <p:txBody>
          <a:bodyPr wrap="square" rtlCol="0">
            <a:spAutoFit/>
          </a:bodyPr>
          <a:lstStyle/>
          <a:p>
            <a:pPr algn="ctr" defTabSz="829406"/>
            <a:r>
              <a:rPr lang="fr-FR" dirty="0">
                <a:solidFill>
                  <a:prstClr val="black"/>
                </a:solidFill>
                <a:latin typeface="Arial"/>
              </a:rPr>
              <a:t>Les menaces sur les huileries</a:t>
            </a:r>
          </a:p>
          <a:p>
            <a:pPr algn="ctr" defTabSz="829406"/>
            <a:r>
              <a:rPr lang="fr-FR" dirty="0">
                <a:solidFill>
                  <a:prstClr val="black"/>
                </a:solidFill>
                <a:latin typeface="Arial"/>
              </a:rPr>
              <a:t>dans la filière Coton</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61788" y="3570130"/>
            <a:ext cx="2283619" cy="1520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re 1"/>
          <p:cNvSpPr txBox="1">
            <a:spLocks/>
          </p:cNvSpPr>
          <p:nvPr/>
        </p:nvSpPr>
        <p:spPr>
          <a:xfrm>
            <a:off x="3748848" y="1046436"/>
            <a:ext cx="5395153" cy="4389254"/>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pPr algn="ctr"/>
            <a:endParaRPr lang="fr-FR" sz="3000" b="1" dirty="0"/>
          </a:p>
          <a:p>
            <a:pPr algn="ctr"/>
            <a:endParaRPr lang="fr-FR" sz="3000" b="1" dirty="0"/>
          </a:p>
          <a:p>
            <a:pPr algn="ctr"/>
            <a:endParaRPr lang="fr-FR" sz="3000" b="1" dirty="0"/>
          </a:p>
          <a:p>
            <a:pPr algn="ctr"/>
            <a:r>
              <a:rPr lang="fr-FR" sz="4050" b="1" cap="small" dirty="0"/>
              <a:t>La menace</a:t>
            </a:r>
            <a:endParaRPr lang="fr-FR" sz="3000" b="1" cap="small" dirty="0"/>
          </a:p>
          <a:p>
            <a:pPr algn="ctr"/>
            <a:endParaRPr lang="fr-FR" sz="3000" b="1" cap="small" dirty="0"/>
          </a:p>
          <a:p>
            <a:pPr algn="ctr"/>
            <a:r>
              <a:rPr lang="fr-FR" sz="2400" b="1" i="1" dirty="0"/>
              <a:t>Manque de soutien des Autorités</a:t>
            </a:r>
          </a:p>
        </p:txBody>
      </p:sp>
      <p:pic>
        <p:nvPicPr>
          <p:cNvPr id="9" name="Image 8">
            <a:extLst>
              <a:ext uri="{FF2B5EF4-FFF2-40B4-BE49-F238E27FC236}">
                <a16:creationId xmlns:a16="http://schemas.microsoft.com/office/drawing/2014/main" xmlns="" id="{5CD18C0E-67CC-4269-974A-28BE262F51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4873" y="642859"/>
            <a:ext cx="3879152" cy="1163746"/>
          </a:xfrm>
          <a:prstGeom prst="rect">
            <a:avLst/>
          </a:prstGeom>
        </p:spPr>
      </p:pic>
    </p:spTree>
    <p:extLst>
      <p:ext uri="{BB962C8B-B14F-4D97-AF65-F5344CB8AC3E}">
        <p14:creationId xmlns:p14="http://schemas.microsoft.com/office/powerpoint/2010/main" val="353179637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171" y="676096"/>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Manque de soutien des Autorités</a:t>
            </a:r>
          </a:p>
        </p:txBody>
      </p:sp>
      <p:sp>
        <p:nvSpPr>
          <p:cNvPr id="4" name="Espace réservé du texte 2"/>
          <p:cNvSpPr txBox="1">
            <a:spLocks/>
          </p:cNvSpPr>
          <p:nvPr/>
        </p:nvSpPr>
        <p:spPr>
          <a:xfrm>
            <a:off x="457172" y="1534896"/>
            <a:ext cx="8493881" cy="4219952"/>
          </a:xfrm>
          <a:prstGeom prst="rect">
            <a:avLst/>
          </a:prstGeom>
        </p:spPr>
        <p:txBody>
          <a:bodyPr>
            <a:normAutofit fontScale="92500" lnSpcReduction="10000"/>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Nos Etats ont un rôle régalien d’instaurer une concurrence loyale entre les acteurs économiques sur leur marché.</a:t>
            </a:r>
          </a:p>
          <a:p>
            <a:pPr marL="97961" indent="0">
              <a:lnSpc>
                <a:spcPct val="110000"/>
              </a:lnSpc>
              <a:spcBef>
                <a:spcPts val="450"/>
              </a:spcBef>
              <a:buNone/>
            </a:pPr>
            <a:r>
              <a:rPr lang="fr-FR" sz="2400" dirty="0"/>
              <a:t>Or, aux vues de toutes les menaces pesant sur les huileries de coton, il est évident que les résultats ne sont pas vraiment à la hauteur des attentes.</a:t>
            </a:r>
          </a:p>
          <a:p>
            <a:pPr marL="97961" indent="0">
              <a:lnSpc>
                <a:spcPct val="110000"/>
              </a:lnSpc>
              <a:spcBef>
                <a:spcPts val="450"/>
              </a:spcBef>
              <a:buNone/>
            </a:pPr>
            <a:r>
              <a:rPr lang="fr-FR" sz="2400" dirty="0"/>
              <a:t>Les commerçants peuvent assez facilement frauder les Douanes pour importer leurs huiles. Certains Etats délivrent de vrais certificats d’origine UEMOA sans fondement car les produits ne sont pas locaux.</a:t>
            </a:r>
          </a:p>
          <a:p>
            <a:pPr marL="97961" indent="0">
              <a:lnSpc>
                <a:spcPct val="110000"/>
              </a:lnSpc>
              <a:spcBef>
                <a:spcPts val="450"/>
              </a:spcBef>
              <a:buNone/>
            </a:pPr>
            <a:r>
              <a:rPr lang="fr-FR" sz="2400" dirty="0"/>
              <a:t>Les contrôles sanitaires et/ou techniques ne sont pas assurés ce qui permet d’importer des produits ne répondant pas aux normes.</a:t>
            </a:r>
          </a:p>
        </p:txBody>
      </p:sp>
      <p:sp>
        <p:nvSpPr>
          <p:cNvPr id="3" name="ZoneTexte 2">
            <a:extLst>
              <a:ext uri="{FF2B5EF4-FFF2-40B4-BE49-F238E27FC236}">
                <a16:creationId xmlns:a16="http://schemas.microsoft.com/office/drawing/2014/main" xmlns="" id="{174BC238-436C-4AA2-9973-D8D5E75158C3}"/>
              </a:ext>
            </a:extLst>
          </p:cNvPr>
          <p:cNvSpPr txBox="1"/>
          <p:nvPr/>
        </p:nvSpPr>
        <p:spPr>
          <a:xfrm>
            <a:off x="8655849" y="5847127"/>
            <a:ext cx="441146" cy="369332"/>
          </a:xfrm>
          <a:prstGeom prst="rect">
            <a:avLst/>
          </a:prstGeom>
          <a:noFill/>
        </p:spPr>
        <p:txBody>
          <a:bodyPr wrap="none" rtlCol="0">
            <a:spAutoFit/>
          </a:bodyPr>
          <a:lstStyle/>
          <a:p>
            <a:r>
              <a:rPr lang="fr-FR" dirty="0"/>
              <a:t>34</a:t>
            </a:r>
          </a:p>
        </p:txBody>
      </p:sp>
    </p:spTree>
    <p:extLst>
      <p:ext uri="{BB962C8B-B14F-4D97-AF65-F5344CB8AC3E}">
        <p14:creationId xmlns:p14="http://schemas.microsoft.com/office/powerpoint/2010/main" val="201364850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171" y="776899"/>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Manque de soutien des Autorités</a:t>
            </a:r>
          </a:p>
          <a:p>
            <a:r>
              <a:rPr lang="fr-FR" sz="2400" b="1" i="1" dirty="0"/>
              <a:t>(suite)</a:t>
            </a:r>
            <a:endParaRPr lang="fr-FR" sz="3000" b="1" i="1" dirty="0"/>
          </a:p>
        </p:txBody>
      </p:sp>
      <p:sp>
        <p:nvSpPr>
          <p:cNvPr id="4" name="Espace réservé du texte 2"/>
          <p:cNvSpPr txBox="1">
            <a:spLocks/>
          </p:cNvSpPr>
          <p:nvPr/>
        </p:nvSpPr>
        <p:spPr>
          <a:xfrm>
            <a:off x="457172" y="1920791"/>
            <a:ext cx="8228763" cy="3326400"/>
          </a:xfrm>
          <a:prstGeom prst="rect">
            <a:avLst/>
          </a:prstGeom>
        </p:spPr>
        <p:txBody>
          <a:bodyPr>
            <a:normAutofit/>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endParaRPr lang="fr-FR" sz="2400" dirty="0"/>
          </a:p>
        </p:txBody>
      </p:sp>
      <p:sp>
        <p:nvSpPr>
          <p:cNvPr id="5" name="Espace réservé du texte 2"/>
          <p:cNvSpPr txBox="1">
            <a:spLocks/>
          </p:cNvSpPr>
          <p:nvPr/>
        </p:nvSpPr>
        <p:spPr>
          <a:xfrm>
            <a:off x="457172" y="1812022"/>
            <a:ext cx="8443547" cy="4202884"/>
          </a:xfrm>
          <a:prstGeom prst="rect">
            <a:avLst/>
          </a:prstGeom>
        </p:spPr>
        <p:txBody>
          <a:bodyPr>
            <a:normAutofit fontScale="92500"/>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Les graines sont librement ou frauduleusement exportées en produits non transformés alors qu’elles auraient pu servir à créer de la valeur ajoutée localement et ainsi améliorer l’autoconsommation. Ou alors vendues à des unités clandestines.</a:t>
            </a:r>
          </a:p>
          <a:p>
            <a:pPr marL="97961" indent="0">
              <a:lnSpc>
                <a:spcPct val="110000"/>
              </a:lnSpc>
              <a:spcBef>
                <a:spcPts val="450"/>
              </a:spcBef>
              <a:buNone/>
            </a:pPr>
            <a:r>
              <a:rPr lang="fr-FR" sz="2400" dirty="0"/>
              <a:t>Il n’y a pas d’instauration de règle d’échange et de prix sur la graine ou de contrôle des marges sur les produits </a:t>
            </a:r>
            <a:r>
              <a:rPr lang="fr-FR" sz="2400" dirty="0" smtClean="0"/>
              <a:t>de </a:t>
            </a:r>
            <a:r>
              <a:rPr lang="fr-FR" sz="2400" dirty="0"/>
              <a:t>première nécessité comme l’huile, sauf en cas de « Vie chère ».</a:t>
            </a:r>
          </a:p>
          <a:p>
            <a:pPr marL="97961" indent="0">
              <a:lnSpc>
                <a:spcPct val="110000"/>
              </a:lnSpc>
              <a:spcBef>
                <a:spcPts val="450"/>
              </a:spcBef>
              <a:buNone/>
            </a:pPr>
            <a:r>
              <a:rPr lang="fr-FR" sz="2400" dirty="0"/>
              <a:t>Les autorisations d’implantations d’huileries sont délivrées sans grand contrôle préalable et encore moins de contrôle à postériori, ce qui multiplie les acheteurs de graines et ainsi la spéculation.</a:t>
            </a:r>
          </a:p>
          <a:p>
            <a:pPr marL="97961" indent="0">
              <a:lnSpc>
                <a:spcPct val="110000"/>
              </a:lnSpc>
              <a:spcBef>
                <a:spcPts val="450"/>
              </a:spcBef>
              <a:buNone/>
            </a:pPr>
            <a:endParaRPr lang="fr-FR" sz="2400" dirty="0"/>
          </a:p>
          <a:p>
            <a:pPr marL="97961" indent="0">
              <a:lnSpc>
                <a:spcPct val="110000"/>
              </a:lnSpc>
              <a:spcBef>
                <a:spcPts val="450"/>
              </a:spcBef>
              <a:buNone/>
            </a:pPr>
            <a:endParaRPr lang="fr-FR" sz="2400" dirty="0"/>
          </a:p>
          <a:p>
            <a:pPr marL="97961" indent="0">
              <a:lnSpc>
                <a:spcPct val="110000"/>
              </a:lnSpc>
              <a:spcBef>
                <a:spcPts val="450"/>
              </a:spcBef>
              <a:buNone/>
            </a:pPr>
            <a:endParaRPr lang="fr-FR" sz="2400" dirty="0"/>
          </a:p>
        </p:txBody>
      </p:sp>
      <p:sp>
        <p:nvSpPr>
          <p:cNvPr id="3" name="ZoneTexte 2">
            <a:extLst>
              <a:ext uri="{FF2B5EF4-FFF2-40B4-BE49-F238E27FC236}">
                <a16:creationId xmlns:a16="http://schemas.microsoft.com/office/drawing/2014/main" xmlns="" id="{C475C21A-0F44-4B4F-86B5-FA167987FA28}"/>
              </a:ext>
            </a:extLst>
          </p:cNvPr>
          <p:cNvSpPr txBox="1"/>
          <p:nvPr/>
        </p:nvSpPr>
        <p:spPr>
          <a:xfrm>
            <a:off x="8685934" y="5844765"/>
            <a:ext cx="441146" cy="369332"/>
          </a:xfrm>
          <a:prstGeom prst="rect">
            <a:avLst/>
          </a:prstGeom>
          <a:noFill/>
        </p:spPr>
        <p:txBody>
          <a:bodyPr wrap="none" rtlCol="0">
            <a:spAutoFit/>
          </a:bodyPr>
          <a:lstStyle/>
          <a:p>
            <a:r>
              <a:rPr lang="fr-FR" dirty="0"/>
              <a:t>35</a:t>
            </a:r>
          </a:p>
        </p:txBody>
      </p:sp>
    </p:spTree>
    <p:extLst>
      <p:ext uri="{BB962C8B-B14F-4D97-AF65-F5344CB8AC3E}">
        <p14:creationId xmlns:p14="http://schemas.microsoft.com/office/powerpoint/2010/main" val="377858628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390060" y="632590"/>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Manque de soutien des Autorités</a:t>
            </a:r>
          </a:p>
          <a:p>
            <a:r>
              <a:rPr lang="fr-FR" sz="2400" b="1" i="1" dirty="0"/>
              <a:t>(suite)</a:t>
            </a:r>
            <a:endParaRPr lang="fr-FR" sz="3000" b="1" i="1" dirty="0"/>
          </a:p>
        </p:txBody>
      </p:sp>
      <p:sp>
        <p:nvSpPr>
          <p:cNvPr id="4" name="Espace réservé du texte 2"/>
          <p:cNvSpPr txBox="1">
            <a:spLocks/>
          </p:cNvSpPr>
          <p:nvPr/>
        </p:nvSpPr>
        <p:spPr>
          <a:xfrm>
            <a:off x="457172" y="1920791"/>
            <a:ext cx="8228763" cy="3326400"/>
          </a:xfrm>
          <a:prstGeom prst="rect">
            <a:avLst/>
          </a:prstGeom>
        </p:spPr>
        <p:txBody>
          <a:bodyPr>
            <a:normAutofit/>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endParaRPr lang="fr-FR" sz="2400" dirty="0"/>
          </a:p>
        </p:txBody>
      </p:sp>
      <p:sp>
        <p:nvSpPr>
          <p:cNvPr id="5" name="Espace réservé du texte 2"/>
          <p:cNvSpPr txBox="1">
            <a:spLocks/>
          </p:cNvSpPr>
          <p:nvPr/>
        </p:nvSpPr>
        <p:spPr>
          <a:xfrm>
            <a:off x="457171" y="1593908"/>
            <a:ext cx="8510659" cy="4347438"/>
          </a:xfrm>
          <a:prstGeom prst="rect">
            <a:avLst/>
          </a:prstGeom>
        </p:spPr>
        <p:txBody>
          <a:bodyPr>
            <a:normAutofit fontScale="92500" lnSpcReduction="10000"/>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Il n’y a en effet pas ou peu de contrôle sur les unités de production alimentaire, ce qui laisse le champ libre au non respect de toutes règles ou règlements en vigueur : </a:t>
            </a:r>
            <a:r>
              <a:rPr lang="fr-FR" sz="2400" dirty="0" smtClean="0"/>
              <a:t>social, fiscalité, </a:t>
            </a:r>
            <a:r>
              <a:rPr lang="fr-FR" sz="2400" dirty="0"/>
              <a:t>protection industrielle, environnemental, processus de production et hygiène.</a:t>
            </a:r>
          </a:p>
          <a:p>
            <a:pPr marL="97961" indent="0">
              <a:lnSpc>
                <a:spcPct val="110000"/>
              </a:lnSpc>
              <a:spcBef>
                <a:spcPts val="450"/>
              </a:spcBef>
              <a:buNone/>
            </a:pPr>
            <a:r>
              <a:rPr lang="fr-FR" sz="2400" dirty="0"/>
              <a:t>Nous sommes confrontés à une certaine anarchie dans le domaine industriel, secteur qui est pourtant porteur de développement potentiel important par la forte valeur ajoutée qu’il dégage.</a:t>
            </a:r>
          </a:p>
          <a:p>
            <a:pPr marL="97961" indent="0">
              <a:lnSpc>
                <a:spcPct val="110000"/>
              </a:lnSpc>
              <a:spcBef>
                <a:spcPts val="450"/>
              </a:spcBef>
              <a:buNone/>
            </a:pPr>
            <a:r>
              <a:rPr lang="fr-FR" sz="2400" b="1" dirty="0"/>
              <a:t>Les Autorités communiquent beaucoup sur le soutien, promulguent des Lois ou décrets, mais les Etats « pèchent » dans l’application réelle sur le terrain</a:t>
            </a:r>
            <a:r>
              <a:rPr lang="fr-FR" sz="2400" dirty="0"/>
              <a:t>.</a:t>
            </a:r>
          </a:p>
          <a:p>
            <a:pPr marL="97961" indent="0">
              <a:lnSpc>
                <a:spcPct val="110000"/>
              </a:lnSpc>
              <a:spcBef>
                <a:spcPts val="450"/>
              </a:spcBef>
              <a:buNone/>
            </a:pPr>
            <a:endParaRPr lang="fr-FR" sz="2400" dirty="0"/>
          </a:p>
        </p:txBody>
      </p:sp>
      <p:sp>
        <p:nvSpPr>
          <p:cNvPr id="3" name="ZoneTexte 2">
            <a:extLst>
              <a:ext uri="{FF2B5EF4-FFF2-40B4-BE49-F238E27FC236}">
                <a16:creationId xmlns:a16="http://schemas.microsoft.com/office/drawing/2014/main" xmlns="" id="{9AC8EFEA-B357-4F9B-AD09-AB3275EE98BC}"/>
              </a:ext>
            </a:extLst>
          </p:cNvPr>
          <p:cNvSpPr txBox="1"/>
          <p:nvPr/>
        </p:nvSpPr>
        <p:spPr>
          <a:xfrm>
            <a:off x="8685935" y="5859198"/>
            <a:ext cx="441146" cy="369332"/>
          </a:xfrm>
          <a:prstGeom prst="rect">
            <a:avLst/>
          </a:prstGeom>
          <a:noFill/>
        </p:spPr>
        <p:txBody>
          <a:bodyPr wrap="none" rtlCol="0">
            <a:spAutoFit/>
          </a:bodyPr>
          <a:lstStyle/>
          <a:p>
            <a:r>
              <a:rPr lang="fr-FR" dirty="0"/>
              <a:t>36</a:t>
            </a:r>
          </a:p>
        </p:txBody>
      </p:sp>
    </p:spTree>
    <p:extLst>
      <p:ext uri="{BB962C8B-B14F-4D97-AF65-F5344CB8AC3E}">
        <p14:creationId xmlns:p14="http://schemas.microsoft.com/office/powerpoint/2010/main" val="37896164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a:extLst>
              <a:ext uri="{FF2B5EF4-FFF2-40B4-BE49-F238E27FC236}">
                <a16:creationId xmlns:a16="http://schemas.microsoft.com/office/drawing/2014/main" xmlns="" id="{C09B5A6B-9146-4D2E-BBE3-95CFFDC86E23}"/>
              </a:ext>
            </a:extLst>
          </p:cNvPr>
          <p:cNvSpPr txBox="1"/>
          <p:nvPr/>
        </p:nvSpPr>
        <p:spPr>
          <a:xfrm>
            <a:off x="387439" y="2136068"/>
            <a:ext cx="3492062" cy="646331"/>
          </a:xfrm>
          <a:prstGeom prst="rect">
            <a:avLst/>
          </a:prstGeom>
          <a:noFill/>
        </p:spPr>
        <p:txBody>
          <a:bodyPr wrap="square" rtlCol="0">
            <a:spAutoFit/>
          </a:bodyPr>
          <a:lstStyle/>
          <a:p>
            <a:pPr algn="ctr" defTabSz="829406"/>
            <a:r>
              <a:rPr lang="fr-FR" dirty="0">
                <a:solidFill>
                  <a:prstClr val="black"/>
                </a:solidFill>
                <a:latin typeface="Arial"/>
              </a:rPr>
              <a:t>Les menaces sur les huileries</a:t>
            </a:r>
          </a:p>
          <a:p>
            <a:pPr algn="ctr" defTabSz="829406"/>
            <a:r>
              <a:rPr lang="fr-FR" dirty="0">
                <a:solidFill>
                  <a:prstClr val="black"/>
                </a:solidFill>
                <a:latin typeface="Arial"/>
              </a:rPr>
              <a:t>dans la filière Coton</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1660" y="3223178"/>
            <a:ext cx="2283619" cy="1520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re 1"/>
          <p:cNvSpPr txBox="1">
            <a:spLocks/>
          </p:cNvSpPr>
          <p:nvPr/>
        </p:nvSpPr>
        <p:spPr>
          <a:xfrm>
            <a:off x="3748848" y="1046436"/>
            <a:ext cx="5395153" cy="4389254"/>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pPr algn="ctr"/>
            <a:endParaRPr lang="fr-FR" sz="3000" b="1" dirty="0"/>
          </a:p>
          <a:p>
            <a:pPr algn="ctr"/>
            <a:endParaRPr lang="fr-FR" sz="3000" b="1" dirty="0"/>
          </a:p>
          <a:p>
            <a:pPr algn="ctr"/>
            <a:endParaRPr lang="fr-FR" sz="4050" b="1" cap="small" dirty="0"/>
          </a:p>
          <a:p>
            <a:pPr algn="ctr"/>
            <a:r>
              <a:rPr lang="fr-FR" sz="4050" b="1" cap="small" dirty="0"/>
              <a:t>Les conséquences</a:t>
            </a:r>
            <a:endParaRPr lang="fr-FR" sz="3000" b="1" cap="small" dirty="0"/>
          </a:p>
          <a:p>
            <a:pPr algn="ctr"/>
            <a:endParaRPr lang="fr-FR" sz="3000" b="1" cap="small" dirty="0"/>
          </a:p>
          <a:p>
            <a:pPr algn="ctr"/>
            <a:r>
              <a:rPr lang="fr-FR" sz="2400" b="1" i="1" dirty="0"/>
              <a:t>sur les huileries</a:t>
            </a:r>
          </a:p>
        </p:txBody>
      </p:sp>
      <p:pic>
        <p:nvPicPr>
          <p:cNvPr id="9" name="Image 8">
            <a:extLst>
              <a:ext uri="{FF2B5EF4-FFF2-40B4-BE49-F238E27FC236}">
                <a16:creationId xmlns:a16="http://schemas.microsoft.com/office/drawing/2014/main" xmlns="" id="{414CABD5-977B-4454-91EA-793578977AB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7439" y="531543"/>
            <a:ext cx="3879152" cy="1163746"/>
          </a:xfrm>
          <a:prstGeom prst="rect">
            <a:avLst/>
          </a:prstGeom>
        </p:spPr>
      </p:pic>
    </p:spTree>
    <p:extLst>
      <p:ext uri="{BB962C8B-B14F-4D97-AF65-F5344CB8AC3E}">
        <p14:creationId xmlns:p14="http://schemas.microsoft.com/office/powerpoint/2010/main" val="354154963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549451" y="786559"/>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Conséquences sur les huileries</a:t>
            </a:r>
            <a:endParaRPr lang="fr-FR" sz="3000" b="1" i="1" dirty="0"/>
          </a:p>
        </p:txBody>
      </p:sp>
      <p:sp>
        <p:nvSpPr>
          <p:cNvPr id="4" name="Espace réservé du texte 2"/>
          <p:cNvSpPr txBox="1">
            <a:spLocks/>
          </p:cNvSpPr>
          <p:nvPr/>
        </p:nvSpPr>
        <p:spPr>
          <a:xfrm>
            <a:off x="457172" y="1920791"/>
            <a:ext cx="8228763" cy="3326400"/>
          </a:xfrm>
          <a:prstGeom prst="rect">
            <a:avLst/>
          </a:prstGeom>
        </p:spPr>
        <p:txBody>
          <a:bodyPr>
            <a:normAutofit/>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endParaRPr lang="fr-FR" sz="2400" dirty="0"/>
          </a:p>
        </p:txBody>
      </p:sp>
      <p:sp>
        <p:nvSpPr>
          <p:cNvPr id="5" name="Espace réservé du texte 2"/>
          <p:cNvSpPr txBox="1">
            <a:spLocks/>
          </p:cNvSpPr>
          <p:nvPr/>
        </p:nvSpPr>
        <p:spPr>
          <a:xfrm>
            <a:off x="318782" y="1645360"/>
            <a:ext cx="8623882" cy="4268880"/>
          </a:xfrm>
          <a:prstGeom prst="rect">
            <a:avLst/>
          </a:prstGeom>
        </p:spPr>
        <p:txBody>
          <a:bodyPr>
            <a:normAutofit fontScale="92500" lnSpcReduction="10000"/>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Depuis 10 à 15 ans, les huileries sont de moins en moins performantes, et certaines ont fermé ou sont en situation de survie.</a:t>
            </a:r>
          </a:p>
          <a:p>
            <a:pPr marL="97961" indent="0">
              <a:lnSpc>
                <a:spcPct val="110000"/>
              </a:lnSpc>
              <a:spcBef>
                <a:spcPts val="450"/>
              </a:spcBef>
              <a:buNone/>
            </a:pPr>
            <a:r>
              <a:rPr lang="fr-FR" sz="2400" dirty="0"/>
              <a:t>Chaque pays a ses propres particularités et les menaces ne sont pas les mêmes ou n’ont pas le même impact partout.</a:t>
            </a:r>
          </a:p>
          <a:p>
            <a:pPr marL="97961" indent="0">
              <a:lnSpc>
                <a:spcPct val="110000"/>
              </a:lnSpc>
              <a:spcBef>
                <a:spcPts val="450"/>
              </a:spcBef>
              <a:buNone/>
            </a:pPr>
            <a:r>
              <a:rPr lang="fr-FR" sz="2400" dirty="0"/>
              <a:t>Ce qui est certain, c’est qu’à force de perdre en rentabilité les huileries industrielles continueront petit à petit par disparaitre. Et pourtant, on parle toujours et constamment de valorisation des produits locaux pour une croissance durable et inclusive !</a:t>
            </a:r>
          </a:p>
          <a:p>
            <a:pPr marL="97961" indent="0">
              <a:lnSpc>
                <a:spcPct val="110000"/>
              </a:lnSpc>
              <a:spcBef>
                <a:spcPts val="450"/>
              </a:spcBef>
              <a:buNone/>
            </a:pPr>
            <a:r>
              <a:rPr lang="fr-FR" sz="2400" dirty="0"/>
              <a:t>Nos capacités de production baissent, les populations augmentent, nous serons donc de plus en plus dépendants de l’importation de notre alimentation (risque spéculatif énorme = explosion sociale).</a:t>
            </a:r>
          </a:p>
          <a:p>
            <a:pPr marL="97961" indent="0">
              <a:lnSpc>
                <a:spcPct val="110000"/>
              </a:lnSpc>
              <a:spcBef>
                <a:spcPts val="450"/>
              </a:spcBef>
              <a:buNone/>
            </a:pPr>
            <a:endParaRPr lang="fr-FR" sz="2400" dirty="0"/>
          </a:p>
          <a:p>
            <a:pPr marL="97961" indent="0">
              <a:lnSpc>
                <a:spcPct val="110000"/>
              </a:lnSpc>
              <a:spcBef>
                <a:spcPts val="450"/>
              </a:spcBef>
              <a:buNone/>
            </a:pPr>
            <a:endParaRPr lang="fr-FR" sz="2400" dirty="0"/>
          </a:p>
        </p:txBody>
      </p:sp>
      <p:sp>
        <p:nvSpPr>
          <p:cNvPr id="3" name="ZoneTexte 2">
            <a:extLst>
              <a:ext uri="{FF2B5EF4-FFF2-40B4-BE49-F238E27FC236}">
                <a16:creationId xmlns:a16="http://schemas.microsoft.com/office/drawing/2014/main" xmlns="" id="{0E9EEE41-7437-4685-A922-26BB9C8914AE}"/>
              </a:ext>
            </a:extLst>
          </p:cNvPr>
          <p:cNvSpPr txBox="1"/>
          <p:nvPr/>
        </p:nvSpPr>
        <p:spPr>
          <a:xfrm>
            <a:off x="8685935" y="5821960"/>
            <a:ext cx="441146" cy="369332"/>
          </a:xfrm>
          <a:prstGeom prst="rect">
            <a:avLst/>
          </a:prstGeom>
          <a:noFill/>
        </p:spPr>
        <p:txBody>
          <a:bodyPr wrap="none" rtlCol="0">
            <a:spAutoFit/>
          </a:bodyPr>
          <a:lstStyle/>
          <a:p>
            <a:r>
              <a:rPr lang="fr-FR" dirty="0"/>
              <a:t>38</a:t>
            </a:r>
          </a:p>
        </p:txBody>
      </p:sp>
    </p:spTree>
    <p:extLst>
      <p:ext uri="{BB962C8B-B14F-4D97-AF65-F5344CB8AC3E}">
        <p14:creationId xmlns:p14="http://schemas.microsoft.com/office/powerpoint/2010/main" val="65980835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172" y="685815"/>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Conséquences sur les huileries</a:t>
            </a:r>
            <a:endParaRPr lang="fr-FR" sz="3000" b="1" i="1" dirty="0"/>
          </a:p>
        </p:txBody>
      </p:sp>
      <p:sp>
        <p:nvSpPr>
          <p:cNvPr id="4" name="Espace réservé du texte 2"/>
          <p:cNvSpPr txBox="1">
            <a:spLocks/>
          </p:cNvSpPr>
          <p:nvPr/>
        </p:nvSpPr>
        <p:spPr>
          <a:xfrm>
            <a:off x="457172" y="1920791"/>
            <a:ext cx="8228763" cy="3326400"/>
          </a:xfrm>
          <a:prstGeom prst="rect">
            <a:avLst/>
          </a:prstGeom>
        </p:spPr>
        <p:txBody>
          <a:bodyPr>
            <a:normAutofit/>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endParaRPr lang="fr-FR" sz="24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398" y="2234902"/>
            <a:ext cx="4266213" cy="29494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3385" y="2234904"/>
            <a:ext cx="4194648" cy="1531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ZoneTexte 5"/>
          <p:cNvSpPr txBox="1"/>
          <p:nvPr/>
        </p:nvSpPr>
        <p:spPr>
          <a:xfrm>
            <a:off x="297398" y="1933859"/>
            <a:ext cx="3113073" cy="300082"/>
          </a:xfrm>
          <a:prstGeom prst="rect">
            <a:avLst/>
          </a:prstGeom>
          <a:noFill/>
        </p:spPr>
        <p:txBody>
          <a:bodyPr wrap="square" rtlCol="0">
            <a:spAutoFit/>
          </a:bodyPr>
          <a:lstStyle/>
          <a:p>
            <a:r>
              <a:rPr lang="fr-FR" sz="1350" dirty="0">
                <a:solidFill>
                  <a:srgbClr val="C00000"/>
                </a:solidFill>
              </a:rPr>
              <a:t>Huileries Coton historiques</a:t>
            </a:r>
          </a:p>
        </p:txBody>
      </p:sp>
      <p:sp>
        <p:nvSpPr>
          <p:cNvPr id="9" name="ZoneTexte 8"/>
          <p:cNvSpPr txBox="1"/>
          <p:nvPr/>
        </p:nvSpPr>
        <p:spPr>
          <a:xfrm>
            <a:off x="4795709" y="1933859"/>
            <a:ext cx="3023316" cy="300082"/>
          </a:xfrm>
          <a:prstGeom prst="rect">
            <a:avLst/>
          </a:prstGeom>
          <a:noFill/>
        </p:spPr>
        <p:txBody>
          <a:bodyPr wrap="square" rtlCol="0">
            <a:spAutoFit/>
          </a:bodyPr>
          <a:lstStyle/>
          <a:p>
            <a:r>
              <a:rPr lang="fr-FR" sz="1350" dirty="0">
                <a:solidFill>
                  <a:srgbClr val="C00000"/>
                </a:solidFill>
              </a:rPr>
              <a:t>Huileries Coton en activité</a:t>
            </a:r>
          </a:p>
        </p:txBody>
      </p:sp>
      <p:sp>
        <p:nvSpPr>
          <p:cNvPr id="3" name="ZoneTexte 2">
            <a:extLst>
              <a:ext uri="{FF2B5EF4-FFF2-40B4-BE49-F238E27FC236}">
                <a16:creationId xmlns:a16="http://schemas.microsoft.com/office/drawing/2014/main" xmlns="" id="{76D00837-ABB4-4B0B-87BE-AB3E45E55506}"/>
              </a:ext>
            </a:extLst>
          </p:cNvPr>
          <p:cNvSpPr txBox="1"/>
          <p:nvPr/>
        </p:nvSpPr>
        <p:spPr>
          <a:xfrm>
            <a:off x="8685935" y="5863905"/>
            <a:ext cx="441146" cy="369332"/>
          </a:xfrm>
          <a:prstGeom prst="rect">
            <a:avLst/>
          </a:prstGeom>
          <a:noFill/>
        </p:spPr>
        <p:txBody>
          <a:bodyPr wrap="none" rtlCol="0">
            <a:spAutoFit/>
          </a:bodyPr>
          <a:lstStyle/>
          <a:p>
            <a:r>
              <a:rPr lang="fr-FR" dirty="0"/>
              <a:t>39</a:t>
            </a:r>
          </a:p>
        </p:txBody>
      </p:sp>
    </p:spTree>
    <p:extLst>
      <p:ext uri="{BB962C8B-B14F-4D97-AF65-F5344CB8AC3E}">
        <p14:creationId xmlns:p14="http://schemas.microsoft.com/office/powerpoint/2010/main" val="37671459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172" y="718041"/>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Quels sont les membres ?</a:t>
            </a:r>
          </a:p>
        </p:txBody>
      </p:sp>
      <p:sp>
        <p:nvSpPr>
          <p:cNvPr id="4" name="Espace réservé du texte 2"/>
          <p:cNvSpPr txBox="1">
            <a:spLocks/>
          </p:cNvSpPr>
          <p:nvPr/>
        </p:nvSpPr>
        <p:spPr>
          <a:xfrm>
            <a:off x="457172" y="1468073"/>
            <a:ext cx="8552604" cy="4647501"/>
          </a:xfrm>
          <a:prstGeom prst="rect">
            <a:avLst/>
          </a:prstGeom>
        </p:spPr>
        <p:txBody>
          <a:bodyPr>
            <a:normAutofit/>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Elle regroupe actuellement en son sein, </a:t>
            </a:r>
            <a:r>
              <a:rPr lang="fr-FR" sz="2400" b="1" dirty="0"/>
              <a:t>12 sociétés membres</a:t>
            </a:r>
            <a:r>
              <a:rPr lang="fr-FR" sz="2400" dirty="0"/>
              <a:t>, en majorité des entreprises industrielles, les meilleures dans leurs secteurs d’activités respectifs et dans leur pays de la zone UEMOA.</a:t>
            </a:r>
          </a:p>
          <a:p>
            <a:pPr marL="97961" indent="0">
              <a:lnSpc>
                <a:spcPct val="110000"/>
              </a:lnSpc>
              <a:spcBef>
                <a:spcPts val="450"/>
              </a:spcBef>
              <a:buNone/>
            </a:pPr>
            <a:r>
              <a:rPr lang="fr-FR" sz="2400" dirty="0"/>
              <a:t>Les membres sont présents dans les 3 principales sous filières historiques : </a:t>
            </a:r>
            <a:r>
              <a:rPr lang="fr-FR" sz="2400" b="1" dirty="0"/>
              <a:t>Arachide, Coton et Palme</a:t>
            </a:r>
            <a:r>
              <a:rPr lang="fr-FR" sz="2400" dirty="0"/>
              <a:t>.</a:t>
            </a:r>
          </a:p>
          <a:p>
            <a:pPr marL="97961" indent="0">
              <a:lnSpc>
                <a:spcPct val="110000"/>
              </a:lnSpc>
              <a:spcBef>
                <a:spcPts val="450"/>
              </a:spcBef>
              <a:buNone/>
            </a:pPr>
            <a:r>
              <a:rPr lang="fr-FR" sz="2400" dirty="0"/>
              <a:t>Une diversification s’opère depuis quelques années vers le </a:t>
            </a:r>
            <a:r>
              <a:rPr lang="fr-FR" sz="2400" b="1" dirty="0"/>
              <a:t>Karité</a:t>
            </a:r>
            <a:r>
              <a:rPr lang="fr-FR" sz="2400" dirty="0"/>
              <a:t> ainsi que d’autres matières premières comme le soja, preuve de la constante évolution de notre secteur et du dynamisme de nos membres.</a:t>
            </a:r>
          </a:p>
        </p:txBody>
      </p:sp>
      <p:sp>
        <p:nvSpPr>
          <p:cNvPr id="3" name="ZoneTexte 2">
            <a:extLst>
              <a:ext uri="{FF2B5EF4-FFF2-40B4-BE49-F238E27FC236}">
                <a16:creationId xmlns:a16="http://schemas.microsoft.com/office/drawing/2014/main" xmlns="" id="{5E3C1796-150A-40A8-BB58-2BD0D1B1C6E4}"/>
              </a:ext>
            </a:extLst>
          </p:cNvPr>
          <p:cNvSpPr txBox="1"/>
          <p:nvPr/>
        </p:nvSpPr>
        <p:spPr>
          <a:xfrm>
            <a:off x="8758106" y="5830349"/>
            <a:ext cx="312906" cy="369332"/>
          </a:xfrm>
          <a:prstGeom prst="rect">
            <a:avLst/>
          </a:prstGeom>
          <a:noFill/>
        </p:spPr>
        <p:txBody>
          <a:bodyPr wrap="none" rtlCol="0">
            <a:spAutoFit/>
          </a:bodyPr>
          <a:lstStyle/>
          <a:p>
            <a:r>
              <a:rPr lang="fr-FR" dirty="0"/>
              <a:t>4</a:t>
            </a:r>
          </a:p>
        </p:txBody>
      </p:sp>
    </p:spTree>
    <p:extLst>
      <p:ext uri="{BB962C8B-B14F-4D97-AF65-F5344CB8AC3E}">
        <p14:creationId xmlns:p14="http://schemas.microsoft.com/office/powerpoint/2010/main" val="103426786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a:extLst>
              <a:ext uri="{FF2B5EF4-FFF2-40B4-BE49-F238E27FC236}">
                <a16:creationId xmlns:a16="http://schemas.microsoft.com/office/drawing/2014/main" xmlns="" id="{C09B5A6B-9146-4D2E-BBE3-95CFFDC86E23}"/>
              </a:ext>
            </a:extLst>
          </p:cNvPr>
          <p:cNvSpPr txBox="1"/>
          <p:nvPr/>
        </p:nvSpPr>
        <p:spPr>
          <a:xfrm>
            <a:off x="539454" y="2345725"/>
            <a:ext cx="3492062" cy="646331"/>
          </a:xfrm>
          <a:prstGeom prst="rect">
            <a:avLst/>
          </a:prstGeom>
          <a:noFill/>
        </p:spPr>
        <p:txBody>
          <a:bodyPr wrap="square" rtlCol="0">
            <a:spAutoFit/>
          </a:bodyPr>
          <a:lstStyle/>
          <a:p>
            <a:pPr algn="ctr" defTabSz="829406"/>
            <a:r>
              <a:rPr lang="fr-FR" dirty="0">
                <a:solidFill>
                  <a:prstClr val="black"/>
                </a:solidFill>
                <a:latin typeface="Arial"/>
              </a:rPr>
              <a:t>Les menaces sur les huileries</a:t>
            </a:r>
          </a:p>
          <a:p>
            <a:pPr algn="ctr" defTabSz="829406"/>
            <a:r>
              <a:rPr lang="fr-FR" dirty="0">
                <a:solidFill>
                  <a:prstClr val="black"/>
                </a:solidFill>
                <a:latin typeface="Arial"/>
              </a:rPr>
              <a:t>dans la filière Coton</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19177" y="3360097"/>
            <a:ext cx="2283619" cy="1520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re 1"/>
          <p:cNvSpPr txBox="1">
            <a:spLocks/>
          </p:cNvSpPr>
          <p:nvPr/>
        </p:nvSpPr>
        <p:spPr>
          <a:xfrm>
            <a:off x="3748848" y="1046436"/>
            <a:ext cx="5395153" cy="4389254"/>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pPr algn="ctr"/>
            <a:endParaRPr lang="fr-FR" sz="3000" b="1" dirty="0"/>
          </a:p>
          <a:p>
            <a:pPr algn="ctr"/>
            <a:endParaRPr lang="fr-FR" sz="3000" b="1" dirty="0"/>
          </a:p>
          <a:p>
            <a:pPr algn="ctr"/>
            <a:endParaRPr lang="fr-FR" sz="4050" b="1" cap="small" dirty="0"/>
          </a:p>
          <a:p>
            <a:pPr algn="ctr"/>
            <a:r>
              <a:rPr lang="fr-FR" sz="4050" b="1" cap="small" dirty="0"/>
              <a:t>Débats</a:t>
            </a:r>
            <a:endParaRPr lang="fr-FR" sz="3000" b="1" cap="small" dirty="0"/>
          </a:p>
          <a:p>
            <a:pPr algn="ctr"/>
            <a:endParaRPr lang="fr-FR" sz="3000" b="1" cap="small" dirty="0"/>
          </a:p>
          <a:p>
            <a:pPr algn="ctr"/>
            <a:r>
              <a:rPr lang="fr-FR" sz="2400" b="1" i="1" dirty="0"/>
              <a:t>Questions / Réponses</a:t>
            </a:r>
          </a:p>
        </p:txBody>
      </p:sp>
      <p:pic>
        <p:nvPicPr>
          <p:cNvPr id="9" name="Image 8">
            <a:extLst>
              <a:ext uri="{FF2B5EF4-FFF2-40B4-BE49-F238E27FC236}">
                <a16:creationId xmlns:a16="http://schemas.microsoft.com/office/drawing/2014/main" xmlns="" id="{BFBBC349-E82A-44CB-91E9-4524EFD791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2728" y="1004181"/>
            <a:ext cx="3879152" cy="1163746"/>
          </a:xfrm>
          <a:prstGeom prst="rect">
            <a:avLst/>
          </a:prstGeom>
        </p:spPr>
      </p:pic>
    </p:spTree>
    <p:extLst>
      <p:ext uri="{BB962C8B-B14F-4D97-AF65-F5344CB8AC3E}">
        <p14:creationId xmlns:p14="http://schemas.microsoft.com/office/powerpoint/2010/main" val="404461392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171" y="786559"/>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Cas des huileries au Bénin</a:t>
            </a:r>
            <a:endParaRPr lang="fr-FR" sz="3000" b="1" i="1" dirty="0"/>
          </a:p>
        </p:txBody>
      </p:sp>
      <p:sp>
        <p:nvSpPr>
          <p:cNvPr id="4" name="Espace réservé du texte 2"/>
          <p:cNvSpPr txBox="1">
            <a:spLocks/>
          </p:cNvSpPr>
          <p:nvPr/>
        </p:nvSpPr>
        <p:spPr>
          <a:xfrm>
            <a:off x="457172" y="1920791"/>
            <a:ext cx="8228763" cy="3326400"/>
          </a:xfrm>
          <a:prstGeom prst="rect">
            <a:avLst/>
          </a:prstGeom>
        </p:spPr>
        <p:txBody>
          <a:bodyPr>
            <a:normAutofit/>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endParaRPr lang="fr-FR" sz="2400" dirty="0"/>
          </a:p>
        </p:txBody>
      </p:sp>
      <p:sp>
        <p:nvSpPr>
          <p:cNvPr id="5" name="Espace réservé du texte 2"/>
          <p:cNvSpPr txBox="1">
            <a:spLocks/>
          </p:cNvSpPr>
          <p:nvPr/>
        </p:nvSpPr>
        <p:spPr>
          <a:xfrm>
            <a:off x="457172" y="1770077"/>
            <a:ext cx="8292545" cy="4295163"/>
          </a:xfrm>
          <a:prstGeom prst="rect">
            <a:avLst/>
          </a:prstGeom>
        </p:spPr>
        <p:txBody>
          <a:bodyPr>
            <a:normAutofit fontScale="85000" lnSpcReduction="10000"/>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Au Bénin, les huileries fonctionnelles sont </a:t>
            </a:r>
            <a:r>
              <a:rPr lang="fr-FR" sz="2400" b="1" dirty="0"/>
              <a:t>SHB</a:t>
            </a:r>
            <a:r>
              <a:rPr lang="fr-FR" sz="2400" dirty="0"/>
              <a:t> et </a:t>
            </a:r>
            <a:r>
              <a:rPr lang="fr-FR" sz="2400" b="1" dirty="0"/>
              <a:t>FLUDOR</a:t>
            </a:r>
            <a:r>
              <a:rPr lang="fr-FR" sz="2400" dirty="0"/>
              <a:t>, IBCG ne travaille plus ni de coton ni de palme, tout juste un peu de savon.</a:t>
            </a:r>
          </a:p>
          <a:p>
            <a:pPr marL="97961" indent="0">
              <a:lnSpc>
                <a:spcPct val="110000"/>
              </a:lnSpc>
              <a:spcBef>
                <a:spcPts val="450"/>
              </a:spcBef>
              <a:buNone/>
            </a:pPr>
            <a:r>
              <a:rPr lang="fr-FR" sz="2400" dirty="0"/>
              <a:t>Ces huileries sont particulièrement exposées aux importations d’huile de palme et aux exportations de la graine étant un pays côtier.</a:t>
            </a:r>
          </a:p>
          <a:p>
            <a:pPr marL="97961" indent="0">
              <a:lnSpc>
                <a:spcPct val="110000"/>
              </a:lnSpc>
              <a:spcBef>
                <a:spcPts val="450"/>
              </a:spcBef>
              <a:buNone/>
            </a:pPr>
            <a:r>
              <a:rPr lang="fr-FR" sz="2400" dirty="0"/>
              <a:t>A tour de rôle, SHB &amp; FLUDOR ont connu de sérieux problèmes d’accès à la graine (privatisation et politique) avec des soucis de qualité sur la graine.</a:t>
            </a:r>
          </a:p>
          <a:p>
            <a:pPr marL="97961" indent="0">
              <a:lnSpc>
                <a:spcPct val="110000"/>
              </a:lnSpc>
              <a:spcBef>
                <a:spcPts val="450"/>
              </a:spcBef>
              <a:buNone/>
            </a:pPr>
            <a:r>
              <a:rPr lang="fr-FR" sz="2400" dirty="0"/>
              <a:t>FLUDOR est dans la diversification (soja, karité et même anacarde).</a:t>
            </a:r>
          </a:p>
          <a:p>
            <a:pPr marL="97961" indent="0">
              <a:lnSpc>
                <a:spcPct val="110000"/>
              </a:lnSpc>
              <a:spcBef>
                <a:spcPts val="450"/>
              </a:spcBef>
              <a:buNone/>
            </a:pPr>
            <a:r>
              <a:rPr lang="fr-FR" sz="2400" dirty="0"/>
              <a:t>Leurs ventes d’huile se font principalement à l’export sur le Nigeria et la sous région, peu de consommation dans le pays. Idem pour les coproduits, les tourteaux sont vendus en grand export et les aliments bétail dans les pays sahéliens.</a:t>
            </a:r>
          </a:p>
          <a:p>
            <a:pPr marL="97961" indent="0">
              <a:lnSpc>
                <a:spcPct val="110000"/>
              </a:lnSpc>
              <a:spcBef>
                <a:spcPts val="450"/>
              </a:spcBef>
              <a:buNone/>
            </a:pPr>
            <a:endParaRPr lang="fr-FR" sz="2400" dirty="0"/>
          </a:p>
        </p:txBody>
      </p:sp>
      <p:sp>
        <p:nvSpPr>
          <p:cNvPr id="3" name="ZoneTexte 2">
            <a:extLst>
              <a:ext uri="{FF2B5EF4-FFF2-40B4-BE49-F238E27FC236}">
                <a16:creationId xmlns:a16="http://schemas.microsoft.com/office/drawing/2014/main" xmlns="" id="{2615207B-6300-4C24-85E4-984DBF0D227A}"/>
              </a:ext>
            </a:extLst>
          </p:cNvPr>
          <p:cNvSpPr txBox="1"/>
          <p:nvPr/>
        </p:nvSpPr>
        <p:spPr>
          <a:xfrm>
            <a:off x="8685934" y="5857458"/>
            <a:ext cx="441146" cy="369332"/>
          </a:xfrm>
          <a:prstGeom prst="rect">
            <a:avLst/>
          </a:prstGeom>
          <a:noFill/>
        </p:spPr>
        <p:txBody>
          <a:bodyPr wrap="none" rtlCol="0">
            <a:spAutoFit/>
          </a:bodyPr>
          <a:lstStyle/>
          <a:p>
            <a:r>
              <a:rPr lang="fr-FR" dirty="0"/>
              <a:t>40</a:t>
            </a:r>
          </a:p>
        </p:txBody>
      </p:sp>
    </p:spTree>
    <p:extLst>
      <p:ext uri="{BB962C8B-B14F-4D97-AF65-F5344CB8AC3E}">
        <p14:creationId xmlns:p14="http://schemas.microsoft.com/office/powerpoint/2010/main" val="193574077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172" y="709652"/>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Cas des huileries au Burkina Faso</a:t>
            </a:r>
            <a:endParaRPr lang="fr-FR" sz="3000" b="1" i="1" dirty="0"/>
          </a:p>
        </p:txBody>
      </p:sp>
      <p:sp>
        <p:nvSpPr>
          <p:cNvPr id="4" name="Espace réservé du texte 2"/>
          <p:cNvSpPr txBox="1">
            <a:spLocks/>
          </p:cNvSpPr>
          <p:nvPr/>
        </p:nvSpPr>
        <p:spPr>
          <a:xfrm>
            <a:off x="457172" y="1920791"/>
            <a:ext cx="8228763" cy="3326400"/>
          </a:xfrm>
          <a:prstGeom prst="rect">
            <a:avLst/>
          </a:prstGeom>
        </p:spPr>
        <p:txBody>
          <a:bodyPr>
            <a:normAutofit/>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endParaRPr lang="fr-FR" sz="2400" dirty="0"/>
          </a:p>
        </p:txBody>
      </p:sp>
      <p:sp>
        <p:nvSpPr>
          <p:cNvPr id="5" name="Espace réservé du texte 2"/>
          <p:cNvSpPr txBox="1">
            <a:spLocks/>
          </p:cNvSpPr>
          <p:nvPr/>
        </p:nvSpPr>
        <p:spPr>
          <a:xfrm>
            <a:off x="457172" y="1770077"/>
            <a:ext cx="8317712" cy="4091682"/>
          </a:xfrm>
          <a:prstGeom prst="rect">
            <a:avLst/>
          </a:prstGeom>
        </p:spPr>
        <p:txBody>
          <a:bodyPr>
            <a:normAutofit fontScale="92500"/>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Au Burkina Faso, seule </a:t>
            </a:r>
            <a:r>
              <a:rPr lang="fr-FR" sz="2400" b="1" dirty="0"/>
              <a:t>SN </a:t>
            </a:r>
            <a:r>
              <a:rPr lang="fr-FR" sz="2400" b="1" dirty="0" err="1"/>
              <a:t>Citec</a:t>
            </a:r>
            <a:r>
              <a:rPr lang="fr-FR" sz="2400" b="1" dirty="0"/>
              <a:t> </a:t>
            </a:r>
            <a:r>
              <a:rPr lang="fr-FR" sz="2400" dirty="0"/>
              <a:t>est fonctionnelle, JOSSIRA a fermé depuis longtemps. 73 huileries « officielles ».</a:t>
            </a:r>
          </a:p>
          <a:p>
            <a:pPr marL="97961" indent="0">
              <a:lnSpc>
                <a:spcPct val="110000"/>
              </a:lnSpc>
              <a:spcBef>
                <a:spcPts val="450"/>
              </a:spcBef>
              <a:buNone/>
            </a:pPr>
            <a:r>
              <a:rPr lang="fr-FR" sz="2400" dirty="0"/>
              <a:t>Le pays est marqué par un très grand nombre de petites unités « clandestines » qui sont décriées par les unités artisanales. Il y a donc un accès difficile à la graine avec une demande 4 à 5 fois supérieure à l’offre, sans parler des exportations sur le Mali.</a:t>
            </a:r>
          </a:p>
          <a:p>
            <a:pPr marL="97961" indent="0">
              <a:lnSpc>
                <a:spcPct val="110000"/>
              </a:lnSpc>
              <a:spcBef>
                <a:spcPts val="450"/>
              </a:spcBef>
              <a:buNone/>
            </a:pPr>
            <a:r>
              <a:rPr lang="fr-FR" sz="2400" dirty="0"/>
              <a:t>Il n’y pas de protection des importations, notre seul rempart est l’éloignement de la côte. </a:t>
            </a:r>
          </a:p>
          <a:p>
            <a:pPr marL="97961" indent="0">
              <a:lnSpc>
                <a:spcPct val="110000"/>
              </a:lnSpc>
              <a:spcBef>
                <a:spcPts val="450"/>
              </a:spcBef>
              <a:buNone/>
            </a:pPr>
            <a:r>
              <a:rPr lang="fr-FR" sz="2400" dirty="0"/>
              <a:t>Le marché important des aliments bétail nous soutient. Mais la SN </a:t>
            </a:r>
            <a:r>
              <a:rPr lang="fr-FR" sz="2400" dirty="0" err="1"/>
              <a:t>Citec</a:t>
            </a:r>
            <a:r>
              <a:rPr lang="fr-FR" sz="2400" dirty="0"/>
              <a:t> produit également du savon, ce qui l’a sauvé.</a:t>
            </a:r>
          </a:p>
          <a:p>
            <a:pPr marL="97961" indent="0">
              <a:lnSpc>
                <a:spcPct val="110000"/>
              </a:lnSpc>
              <a:spcBef>
                <a:spcPts val="450"/>
              </a:spcBef>
              <a:buNone/>
            </a:pPr>
            <a:endParaRPr lang="fr-FR" sz="2400" dirty="0"/>
          </a:p>
        </p:txBody>
      </p:sp>
      <p:sp>
        <p:nvSpPr>
          <p:cNvPr id="3" name="ZoneTexte 2">
            <a:extLst>
              <a:ext uri="{FF2B5EF4-FFF2-40B4-BE49-F238E27FC236}">
                <a16:creationId xmlns:a16="http://schemas.microsoft.com/office/drawing/2014/main" xmlns="" id="{FEC64972-9EBE-4DA1-9123-9B72E4F6B50A}"/>
              </a:ext>
            </a:extLst>
          </p:cNvPr>
          <p:cNvSpPr txBox="1"/>
          <p:nvPr/>
        </p:nvSpPr>
        <p:spPr>
          <a:xfrm>
            <a:off x="8685935" y="5861759"/>
            <a:ext cx="441146" cy="369332"/>
          </a:xfrm>
          <a:prstGeom prst="rect">
            <a:avLst/>
          </a:prstGeom>
          <a:noFill/>
        </p:spPr>
        <p:txBody>
          <a:bodyPr wrap="none" rtlCol="0">
            <a:spAutoFit/>
          </a:bodyPr>
          <a:lstStyle/>
          <a:p>
            <a:r>
              <a:rPr lang="fr-FR" dirty="0"/>
              <a:t>41</a:t>
            </a:r>
          </a:p>
        </p:txBody>
      </p:sp>
    </p:spTree>
    <p:extLst>
      <p:ext uri="{BB962C8B-B14F-4D97-AF65-F5344CB8AC3E}">
        <p14:creationId xmlns:p14="http://schemas.microsoft.com/office/powerpoint/2010/main" val="202005746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381671" y="726430"/>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Cas des huileries en Côte d’Ivoire</a:t>
            </a:r>
            <a:endParaRPr lang="fr-FR" sz="3000" b="1" i="1" dirty="0"/>
          </a:p>
        </p:txBody>
      </p:sp>
      <p:sp>
        <p:nvSpPr>
          <p:cNvPr id="4" name="Espace réservé du texte 2"/>
          <p:cNvSpPr txBox="1">
            <a:spLocks/>
          </p:cNvSpPr>
          <p:nvPr/>
        </p:nvSpPr>
        <p:spPr>
          <a:xfrm>
            <a:off x="457172" y="1920791"/>
            <a:ext cx="8228763" cy="3326400"/>
          </a:xfrm>
          <a:prstGeom prst="rect">
            <a:avLst/>
          </a:prstGeom>
        </p:spPr>
        <p:txBody>
          <a:bodyPr>
            <a:normAutofit/>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endParaRPr lang="fr-FR" sz="2400" dirty="0"/>
          </a:p>
        </p:txBody>
      </p:sp>
      <p:sp>
        <p:nvSpPr>
          <p:cNvPr id="5" name="Espace réservé du texte 2"/>
          <p:cNvSpPr txBox="1">
            <a:spLocks/>
          </p:cNvSpPr>
          <p:nvPr/>
        </p:nvSpPr>
        <p:spPr>
          <a:xfrm>
            <a:off x="457172" y="1652631"/>
            <a:ext cx="8228763" cy="4236441"/>
          </a:xfrm>
          <a:prstGeom prst="rect">
            <a:avLst/>
          </a:prstGeom>
        </p:spPr>
        <p:txBody>
          <a:bodyPr>
            <a:normAutofit fontScale="92500" lnSpcReduction="10000"/>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En Côte d’Ivoire, la seule industrie coton est </a:t>
            </a:r>
            <a:r>
              <a:rPr lang="fr-FR" sz="2400" b="1" dirty="0"/>
              <a:t>OLHEOL</a:t>
            </a:r>
            <a:r>
              <a:rPr lang="fr-FR" sz="2400" dirty="0"/>
              <a:t>, ancienne TRITURAF, en grande difficulté. Il existe une dizaine d’unités dans le Nord du pays, comme COTRAF à Korhogo.</a:t>
            </a:r>
          </a:p>
          <a:p>
            <a:pPr marL="97961" indent="0">
              <a:lnSpc>
                <a:spcPct val="110000"/>
              </a:lnSpc>
              <a:spcBef>
                <a:spcPts val="450"/>
              </a:spcBef>
              <a:buNone/>
            </a:pPr>
            <a:r>
              <a:rPr lang="fr-FR" sz="2400" dirty="0"/>
              <a:t>Les privatisations de la filière coton ont mis à mal la production et donc une chute des graines disponibles et de leur qualité.</a:t>
            </a:r>
          </a:p>
          <a:p>
            <a:pPr marL="97961" indent="0">
              <a:lnSpc>
                <a:spcPct val="110000"/>
              </a:lnSpc>
              <a:spcBef>
                <a:spcPts val="450"/>
              </a:spcBef>
              <a:buNone/>
            </a:pPr>
            <a:r>
              <a:rPr lang="fr-FR" sz="2400" dirty="0"/>
              <a:t>Il y a eu beaucoup d’exportation de graine, et une concurrence locale de production d’huile de palme.</a:t>
            </a:r>
          </a:p>
          <a:p>
            <a:pPr marL="97961" indent="0">
              <a:lnSpc>
                <a:spcPct val="110000"/>
              </a:lnSpc>
              <a:spcBef>
                <a:spcPts val="450"/>
              </a:spcBef>
              <a:buNone/>
            </a:pPr>
            <a:r>
              <a:rPr lang="fr-FR" sz="2400" dirty="0"/>
              <a:t>Aujourd’hui, OLHEOL est sous tutelle judiciaire. Pour les autres unités, leurs cas semblent comparables aux petites unités au Burkina Faso sans grand respect des normes et réglementations.</a:t>
            </a:r>
          </a:p>
          <a:p>
            <a:pPr marL="97961" indent="0">
              <a:lnSpc>
                <a:spcPct val="110000"/>
              </a:lnSpc>
              <a:spcBef>
                <a:spcPts val="450"/>
              </a:spcBef>
              <a:buNone/>
            </a:pPr>
            <a:endParaRPr lang="fr-FR" sz="2400" dirty="0"/>
          </a:p>
        </p:txBody>
      </p:sp>
      <p:sp>
        <p:nvSpPr>
          <p:cNvPr id="3" name="ZoneTexte 2">
            <a:extLst>
              <a:ext uri="{FF2B5EF4-FFF2-40B4-BE49-F238E27FC236}">
                <a16:creationId xmlns:a16="http://schemas.microsoft.com/office/drawing/2014/main" xmlns="" id="{3E1953F1-2FBE-4B22-870E-5795268ED56B}"/>
              </a:ext>
            </a:extLst>
          </p:cNvPr>
          <p:cNvSpPr txBox="1"/>
          <p:nvPr/>
        </p:nvSpPr>
        <p:spPr>
          <a:xfrm>
            <a:off x="8610434" y="5889072"/>
            <a:ext cx="441146" cy="369332"/>
          </a:xfrm>
          <a:prstGeom prst="rect">
            <a:avLst/>
          </a:prstGeom>
          <a:noFill/>
        </p:spPr>
        <p:txBody>
          <a:bodyPr wrap="none" rtlCol="0">
            <a:spAutoFit/>
          </a:bodyPr>
          <a:lstStyle/>
          <a:p>
            <a:r>
              <a:rPr lang="fr-FR" dirty="0"/>
              <a:t>42</a:t>
            </a:r>
          </a:p>
        </p:txBody>
      </p:sp>
    </p:spTree>
    <p:extLst>
      <p:ext uri="{BB962C8B-B14F-4D97-AF65-F5344CB8AC3E}">
        <p14:creationId xmlns:p14="http://schemas.microsoft.com/office/powerpoint/2010/main" val="120163551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172" y="786559"/>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Cas des huileries au Mali</a:t>
            </a:r>
            <a:endParaRPr lang="fr-FR" sz="3000" b="1" i="1" dirty="0"/>
          </a:p>
        </p:txBody>
      </p:sp>
      <p:sp>
        <p:nvSpPr>
          <p:cNvPr id="4" name="Espace réservé du texte 2"/>
          <p:cNvSpPr txBox="1">
            <a:spLocks/>
          </p:cNvSpPr>
          <p:nvPr/>
        </p:nvSpPr>
        <p:spPr>
          <a:xfrm>
            <a:off x="457172" y="1920791"/>
            <a:ext cx="8228763" cy="3326400"/>
          </a:xfrm>
          <a:prstGeom prst="rect">
            <a:avLst/>
          </a:prstGeom>
        </p:spPr>
        <p:txBody>
          <a:bodyPr>
            <a:normAutofit/>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endParaRPr lang="fr-FR" sz="2400" dirty="0"/>
          </a:p>
        </p:txBody>
      </p:sp>
      <p:sp>
        <p:nvSpPr>
          <p:cNvPr id="5" name="Espace réservé du texte 2"/>
          <p:cNvSpPr txBox="1">
            <a:spLocks/>
          </p:cNvSpPr>
          <p:nvPr/>
        </p:nvSpPr>
        <p:spPr>
          <a:xfrm>
            <a:off x="457172" y="1468073"/>
            <a:ext cx="8228763" cy="4563611"/>
          </a:xfrm>
          <a:prstGeom prst="rect">
            <a:avLst/>
          </a:prstGeom>
        </p:spPr>
        <p:txBody>
          <a:bodyPr>
            <a:normAutofit fontScale="92500"/>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Au Mali, il n’y a plus d’industriel huilier, HUICOMA est fermée depuis longtemps.</a:t>
            </a:r>
          </a:p>
          <a:p>
            <a:pPr marL="97961" indent="0">
              <a:lnSpc>
                <a:spcPct val="110000"/>
              </a:lnSpc>
              <a:spcBef>
                <a:spcPts val="450"/>
              </a:spcBef>
              <a:buNone/>
            </a:pPr>
            <a:r>
              <a:rPr lang="fr-FR" sz="2400" dirty="0"/>
              <a:t>Les privatisations de l’huilerie ont sonné le glas de la seule huilerie industrielle, avec des problèmes pendant la crise cotonnière sur la CMDT où le Mali a vu également une forte chute de son niveau de production de coton.</a:t>
            </a:r>
          </a:p>
          <a:p>
            <a:pPr marL="97961" indent="0">
              <a:lnSpc>
                <a:spcPct val="110000"/>
              </a:lnSpc>
              <a:spcBef>
                <a:spcPts val="450"/>
              </a:spcBef>
              <a:buNone/>
            </a:pPr>
            <a:r>
              <a:rPr lang="fr-FR" sz="2400" dirty="0"/>
              <a:t>Comme au Burkina Faso, le pays est marqué par un très grand nombre de petites unités. Il y a donc un accès difficile à la graine que beaucoup viennent chercher jusqu’au Burkina Faso.</a:t>
            </a:r>
          </a:p>
          <a:p>
            <a:pPr marL="97961" indent="0">
              <a:lnSpc>
                <a:spcPct val="110000"/>
              </a:lnSpc>
              <a:spcBef>
                <a:spcPts val="450"/>
              </a:spcBef>
              <a:buNone/>
            </a:pPr>
            <a:r>
              <a:rPr lang="fr-FR" sz="2400" dirty="0"/>
              <a:t>Il n’y pas de protection efficiente des importations, ces unités tiennent avec les ventes d’aliment bétail.</a:t>
            </a:r>
          </a:p>
          <a:p>
            <a:pPr marL="97961" indent="0">
              <a:lnSpc>
                <a:spcPct val="110000"/>
              </a:lnSpc>
              <a:spcBef>
                <a:spcPts val="450"/>
              </a:spcBef>
              <a:buNone/>
            </a:pPr>
            <a:endParaRPr lang="fr-FR" sz="2400" dirty="0"/>
          </a:p>
        </p:txBody>
      </p:sp>
      <p:sp>
        <p:nvSpPr>
          <p:cNvPr id="3" name="ZoneTexte 2">
            <a:extLst>
              <a:ext uri="{FF2B5EF4-FFF2-40B4-BE49-F238E27FC236}">
                <a16:creationId xmlns:a16="http://schemas.microsoft.com/office/drawing/2014/main" xmlns="" id="{D549B233-18CD-4268-A3F3-A106ABF817F7}"/>
              </a:ext>
            </a:extLst>
          </p:cNvPr>
          <p:cNvSpPr txBox="1"/>
          <p:nvPr/>
        </p:nvSpPr>
        <p:spPr>
          <a:xfrm>
            <a:off x="8685935" y="5869932"/>
            <a:ext cx="441146" cy="369332"/>
          </a:xfrm>
          <a:prstGeom prst="rect">
            <a:avLst/>
          </a:prstGeom>
          <a:noFill/>
        </p:spPr>
        <p:txBody>
          <a:bodyPr wrap="none" rtlCol="0">
            <a:spAutoFit/>
          </a:bodyPr>
          <a:lstStyle/>
          <a:p>
            <a:r>
              <a:rPr lang="fr-FR" dirty="0"/>
              <a:t>43</a:t>
            </a:r>
          </a:p>
        </p:txBody>
      </p:sp>
    </p:spTree>
    <p:extLst>
      <p:ext uri="{BB962C8B-B14F-4D97-AF65-F5344CB8AC3E}">
        <p14:creationId xmlns:p14="http://schemas.microsoft.com/office/powerpoint/2010/main" val="88990258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172" y="786559"/>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Cas particuliers : Niger &amp; Sénégal</a:t>
            </a:r>
            <a:endParaRPr lang="fr-FR" sz="3000" b="1" i="1" dirty="0"/>
          </a:p>
        </p:txBody>
      </p:sp>
      <p:sp>
        <p:nvSpPr>
          <p:cNvPr id="4" name="Espace réservé du texte 2"/>
          <p:cNvSpPr txBox="1">
            <a:spLocks/>
          </p:cNvSpPr>
          <p:nvPr/>
        </p:nvSpPr>
        <p:spPr>
          <a:xfrm>
            <a:off x="457172" y="1920791"/>
            <a:ext cx="8228763" cy="3326400"/>
          </a:xfrm>
          <a:prstGeom prst="rect">
            <a:avLst/>
          </a:prstGeom>
        </p:spPr>
        <p:txBody>
          <a:bodyPr>
            <a:normAutofit/>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endParaRPr lang="fr-FR" sz="2400" dirty="0"/>
          </a:p>
        </p:txBody>
      </p:sp>
      <p:sp>
        <p:nvSpPr>
          <p:cNvPr id="5" name="Espace réservé du texte 2"/>
          <p:cNvSpPr txBox="1">
            <a:spLocks/>
          </p:cNvSpPr>
          <p:nvPr/>
        </p:nvSpPr>
        <p:spPr>
          <a:xfrm>
            <a:off x="457172" y="1526796"/>
            <a:ext cx="8228763" cy="4555222"/>
          </a:xfrm>
          <a:prstGeom prst="rect">
            <a:avLst/>
          </a:prstGeom>
        </p:spPr>
        <p:txBody>
          <a:bodyPr>
            <a:normAutofit/>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Le Niger n’a jamais été un gros producteur de coton, et la seule huilerie de petite taille est fermée depuis longtemps.</a:t>
            </a:r>
          </a:p>
          <a:p>
            <a:pPr marL="97961" indent="0">
              <a:lnSpc>
                <a:spcPct val="110000"/>
              </a:lnSpc>
              <a:spcBef>
                <a:spcPts val="450"/>
              </a:spcBef>
              <a:buNone/>
            </a:pPr>
            <a:r>
              <a:rPr lang="fr-FR" sz="2400" dirty="0"/>
              <a:t>Au Sénégal, il n’y a pas non plus de gros volume de production et il n’existe pas d’huilerie de coton. En effet, toutes les graines ont toujours trouvé un grand débouché dans l’élevage directement.</a:t>
            </a:r>
          </a:p>
          <a:p>
            <a:pPr marL="97961" indent="0">
              <a:lnSpc>
                <a:spcPct val="110000"/>
              </a:lnSpc>
              <a:spcBef>
                <a:spcPts val="450"/>
              </a:spcBef>
              <a:buNone/>
            </a:pPr>
            <a:r>
              <a:rPr lang="fr-FR" sz="2400" dirty="0"/>
              <a:t>L’huile sénégalaise est historiquement produite à base d’arachide, même si aujourd’hui cette huile trop chère est exportée en quasi-totalité et l’huile consommée est importée (colza ou palme).</a:t>
            </a:r>
          </a:p>
          <a:p>
            <a:pPr marL="97961" indent="0">
              <a:lnSpc>
                <a:spcPct val="110000"/>
              </a:lnSpc>
              <a:spcBef>
                <a:spcPts val="450"/>
              </a:spcBef>
              <a:buNone/>
            </a:pPr>
            <a:endParaRPr lang="fr-FR" sz="2400" dirty="0"/>
          </a:p>
        </p:txBody>
      </p:sp>
      <p:sp>
        <p:nvSpPr>
          <p:cNvPr id="3" name="ZoneTexte 2">
            <a:extLst>
              <a:ext uri="{FF2B5EF4-FFF2-40B4-BE49-F238E27FC236}">
                <a16:creationId xmlns:a16="http://schemas.microsoft.com/office/drawing/2014/main" xmlns="" id="{204E74C1-7198-4120-A4C9-1CCC3EF87FE1}"/>
              </a:ext>
            </a:extLst>
          </p:cNvPr>
          <p:cNvSpPr txBox="1"/>
          <p:nvPr/>
        </p:nvSpPr>
        <p:spPr>
          <a:xfrm>
            <a:off x="8685935" y="5847019"/>
            <a:ext cx="441146" cy="369332"/>
          </a:xfrm>
          <a:prstGeom prst="rect">
            <a:avLst/>
          </a:prstGeom>
          <a:noFill/>
        </p:spPr>
        <p:txBody>
          <a:bodyPr wrap="none" rtlCol="0">
            <a:spAutoFit/>
          </a:bodyPr>
          <a:lstStyle/>
          <a:p>
            <a:r>
              <a:rPr lang="fr-FR" dirty="0"/>
              <a:t>44</a:t>
            </a:r>
          </a:p>
        </p:txBody>
      </p:sp>
    </p:spTree>
    <p:extLst>
      <p:ext uri="{BB962C8B-B14F-4D97-AF65-F5344CB8AC3E}">
        <p14:creationId xmlns:p14="http://schemas.microsoft.com/office/powerpoint/2010/main" val="62163768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172" y="718041"/>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Cas des huileries au Togo</a:t>
            </a:r>
            <a:endParaRPr lang="fr-FR" sz="3000" b="1" i="1" dirty="0"/>
          </a:p>
        </p:txBody>
      </p:sp>
      <p:sp>
        <p:nvSpPr>
          <p:cNvPr id="4" name="Espace réservé du texte 2"/>
          <p:cNvSpPr txBox="1">
            <a:spLocks/>
          </p:cNvSpPr>
          <p:nvPr/>
        </p:nvSpPr>
        <p:spPr>
          <a:xfrm>
            <a:off x="457172" y="1920791"/>
            <a:ext cx="8228763" cy="3326400"/>
          </a:xfrm>
          <a:prstGeom prst="rect">
            <a:avLst/>
          </a:prstGeom>
        </p:spPr>
        <p:txBody>
          <a:bodyPr>
            <a:normAutofit/>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endParaRPr lang="fr-FR" sz="2400" dirty="0"/>
          </a:p>
        </p:txBody>
      </p:sp>
      <p:sp>
        <p:nvSpPr>
          <p:cNvPr id="5" name="Espace réservé du texte 2"/>
          <p:cNvSpPr txBox="1">
            <a:spLocks/>
          </p:cNvSpPr>
          <p:nvPr/>
        </p:nvSpPr>
        <p:spPr>
          <a:xfrm>
            <a:off x="457172" y="1442906"/>
            <a:ext cx="8215456" cy="4572000"/>
          </a:xfrm>
          <a:prstGeom prst="rect">
            <a:avLst/>
          </a:prstGeom>
        </p:spPr>
        <p:txBody>
          <a:bodyPr>
            <a:normAutofit lnSpcReduction="10000"/>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Au Togo, une seule huilerie industrielle </a:t>
            </a:r>
            <a:r>
              <a:rPr lang="fr-FR" sz="2400" b="1" dirty="0"/>
              <a:t>NIOTO</a:t>
            </a:r>
            <a:r>
              <a:rPr lang="fr-FR" sz="2400" dirty="0"/>
              <a:t> est active. Comme pour le cas du Bénin, elle a été confrontée à un sérieux manque de graine exportée et de concurrence avec les huiles arrivant directement sur le port de Lomé.</a:t>
            </a:r>
          </a:p>
          <a:p>
            <a:pPr marL="97961" indent="0">
              <a:lnSpc>
                <a:spcPct val="110000"/>
              </a:lnSpc>
              <a:spcBef>
                <a:spcPts val="450"/>
              </a:spcBef>
              <a:buNone/>
            </a:pPr>
            <a:r>
              <a:rPr lang="fr-FR" sz="2400" dirty="0"/>
              <a:t>Depuis 15 ans, cette société fait face à de sérieux problèmes. Elle a dû finir par changer de métier et passer à la trituration d’amandes de karité à façon.</a:t>
            </a:r>
          </a:p>
          <a:p>
            <a:pPr marL="97961" indent="0">
              <a:lnSpc>
                <a:spcPct val="110000"/>
              </a:lnSpc>
              <a:spcBef>
                <a:spcPts val="450"/>
              </a:spcBef>
              <a:buNone/>
            </a:pPr>
            <a:r>
              <a:rPr lang="fr-FR" sz="2400" dirty="0"/>
              <a:t>Ce pari est en passe d’être remporté avec un volume de travail à pleine capacité sur l’année en cours, après être devenu une référence dans le traitement du karité pour des Groupes internationaux.</a:t>
            </a:r>
          </a:p>
          <a:p>
            <a:pPr marL="97961" indent="0">
              <a:lnSpc>
                <a:spcPct val="110000"/>
              </a:lnSpc>
              <a:spcBef>
                <a:spcPts val="450"/>
              </a:spcBef>
              <a:buNone/>
            </a:pPr>
            <a:endParaRPr lang="fr-FR" sz="2400" dirty="0"/>
          </a:p>
        </p:txBody>
      </p:sp>
      <p:sp>
        <p:nvSpPr>
          <p:cNvPr id="3" name="ZoneTexte 2">
            <a:extLst>
              <a:ext uri="{FF2B5EF4-FFF2-40B4-BE49-F238E27FC236}">
                <a16:creationId xmlns:a16="http://schemas.microsoft.com/office/drawing/2014/main" xmlns="" id="{E7BD0605-C810-4663-BBE1-0E4BC43BCFA7}"/>
              </a:ext>
            </a:extLst>
          </p:cNvPr>
          <p:cNvSpPr txBox="1"/>
          <p:nvPr/>
        </p:nvSpPr>
        <p:spPr>
          <a:xfrm>
            <a:off x="8672628" y="5844765"/>
            <a:ext cx="441146" cy="369332"/>
          </a:xfrm>
          <a:prstGeom prst="rect">
            <a:avLst/>
          </a:prstGeom>
          <a:noFill/>
        </p:spPr>
        <p:txBody>
          <a:bodyPr wrap="none" rtlCol="0">
            <a:spAutoFit/>
          </a:bodyPr>
          <a:lstStyle/>
          <a:p>
            <a:r>
              <a:rPr lang="fr-FR" dirty="0"/>
              <a:t>45</a:t>
            </a:r>
          </a:p>
        </p:txBody>
      </p:sp>
    </p:spTree>
    <p:extLst>
      <p:ext uri="{BB962C8B-B14F-4D97-AF65-F5344CB8AC3E}">
        <p14:creationId xmlns:p14="http://schemas.microsoft.com/office/powerpoint/2010/main" val="358971255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171" y="786559"/>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Cas des huileries hors UEMOA</a:t>
            </a:r>
            <a:endParaRPr lang="fr-FR" sz="3000" b="1" i="1" dirty="0"/>
          </a:p>
        </p:txBody>
      </p:sp>
      <p:sp>
        <p:nvSpPr>
          <p:cNvPr id="4" name="Espace réservé du texte 2"/>
          <p:cNvSpPr txBox="1">
            <a:spLocks/>
          </p:cNvSpPr>
          <p:nvPr/>
        </p:nvSpPr>
        <p:spPr>
          <a:xfrm>
            <a:off x="457172" y="1920791"/>
            <a:ext cx="8228763" cy="3326400"/>
          </a:xfrm>
          <a:prstGeom prst="rect">
            <a:avLst/>
          </a:prstGeom>
        </p:spPr>
        <p:txBody>
          <a:bodyPr>
            <a:normAutofit/>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endParaRPr lang="fr-FR" sz="2400" dirty="0"/>
          </a:p>
        </p:txBody>
      </p:sp>
      <p:sp>
        <p:nvSpPr>
          <p:cNvPr id="5" name="Espace réservé du texte 2"/>
          <p:cNvSpPr txBox="1">
            <a:spLocks/>
          </p:cNvSpPr>
          <p:nvPr/>
        </p:nvSpPr>
        <p:spPr>
          <a:xfrm>
            <a:off x="457172" y="1568741"/>
            <a:ext cx="8419108" cy="4379053"/>
          </a:xfrm>
          <a:prstGeom prst="rect">
            <a:avLst/>
          </a:prstGeom>
        </p:spPr>
        <p:txBody>
          <a:bodyPr>
            <a:normAutofit fontScale="92500" lnSpcReduction="10000"/>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Le domaine d’intervention de l’AIFO étant pour le moment l’espace UEMOA, il nous est difficile de parler des autres huileries au Cameroun (</a:t>
            </a:r>
            <a:r>
              <a:rPr lang="fr-FR" sz="2400" b="1" dirty="0"/>
              <a:t>SODECOTON</a:t>
            </a:r>
            <a:r>
              <a:rPr lang="fr-FR" sz="2400" dirty="0"/>
              <a:t>) et au Tchad (</a:t>
            </a:r>
            <a:r>
              <a:rPr lang="fr-FR" sz="2400" b="1" dirty="0"/>
              <a:t>COTONTCHAD</a:t>
            </a:r>
            <a:r>
              <a:rPr lang="fr-FR" sz="2400" dirty="0"/>
              <a:t>/HS Tchad).</a:t>
            </a:r>
          </a:p>
          <a:p>
            <a:pPr marL="97961" indent="0">
              <a:lnSpc>
                <a:spcPct val="110000"/>
              </a:lnSpc>
              <a:spcBef>
                <a:spcPts val="450"/>
              </a:spcBef>
              <a:buNone/>
            </a:pPr>
            <a:r>
              <a:rPr lang="fr-FR" sz="2400" dirty="0"/>
              <a:t>Contrairement aux huileries UEMOA, ces huileries sont intégrées directement dans la société cotonnière, évitant aussi la problématique de l’approvisionnement en graines </a:t>
            </a:r>
            <a:r>
              <a:rPr lang="fr-FR" sz="2250" i="1" dirty="0"/>
              <a:t>(toutes les graines sont pour l’huilerie et ferme l’accès à la concurrence)</a:t>
            </a:r>
            <a:r>
              <a:rPr lang="fr-FR" sz="2400" dirty="0"/>
              <a:t> et du coût de celles-ci. </a:t>
            </a:r>
            <a:r>
              <a:rPr lang="fr-FR" sz="2400" b="1" dirty="0"/>
              <a:t>Ce système renforce le modèle économique des huileries, le système intégré</a:t>
            </a:r>
            <a:r>
              <a:rPr lang="fr-FR" sz="2400" dirty="0"/>
              <a:t>.</a:t>
            </a:r>
          </a:p>
          <a:p>
            <a:pPr marL="97961" indent="0">
              <a:lnSpc>
                <a:spcPct val="110000"/>
              </a:lnSpc>
              <a:spcBef>
                <a:spcPts val="450"/>
              </a:spcBef>
              <a:buNone/>
            </a:pPr>
            <a:r>
              <a:rPr lang="fr-FR" sz="2400" dirty="0"/>
              <a:t>Cela ne les met pas pour autant à l’abri de la concurrence des importations frauduleuses, et de l’écoulement des coproduits.</a:t>
            </a:r>
          </a:p>
          <a:p>
            <a:pPr marL="97961" indent="0">
              <a:lnSpc>
                <a:spcPct val="110000"/>
              </a:lnSpc>
              <a:spcBef>
                <a:spcPts val="450"/>
              </a:spcBef>
              <a:buNone/>
            </a:pPr>
            <a:endParaRPr lang="fr-FR" sz="2400" dirty="0"/>
          </a:p>
        </p:txBody>
      </p:sp>
      <p:sp>
        <p:nvSpPr>
          <p:cNvPr id="3" name="ZoneTexte 2">
            <a:extLst>
              <a:ext uri="{FF2B5EF4-FFF2-40B4-BE49-F238E27FC236}">
                <a16:creationId xmlns:a16="http://schemas.microsoft.com/office/drawing/2014/main" xmlns="" id="{346BCA9A-C705-430B-90A0-FDB150CB2A48}"/>
              </a:ext>
            </a:extLst>
          </p:cNvPr>
          <p:cNvSpPr txBox="1"/>
          <p:nvPr/>
        </p:nvSpPr>
        <p:spPr>
          <a:xfrm>
            <a:off x="8655707" y="5855516"/>
            <a:ext cx="441146" cy="369332"/>
          </a:xfrm>
          <a:prstGeom prst="rect">
            <a:avLst/>
          </a:prstGeom>
          <a:noFill/>
        </p:spPr>
        <p:txBody>
          <a:bodyPr wrap="none" rtlCol="0">
            <a:spAutoFit/>
          </a:bodyPr>
          <a:lstStyle/>
          <a:p>
            <a:r>
              <a:rPr lang="fr-FR" dirty="0"/>
              <a:t>46</a:t>
            </a:r>
          </a:p>
        </p:txBody>
      </p:sp>
    </p:spTree>
    <p:extLst>
      <p:ext uri="{BB962C8B-B14F-4D97-AF65-F5344CB8AC3E}">
        <p14:creationId xmlns:p14="http://schemas.microsoft.com/office/powerpoint/2010/main" val="150871196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a:extLst>
              <a:ext uri="{FF2B5EF4-FFF2-40B4-BE49-F238E27FC236}">
                <a16:creationId xmlns:a16="http://schemas.microsoft.com/office/drawing/2014/main" xmlns="" id="{C09B5A6B-9146-4D2E-BBE3-95CFFDC86E23}"/>
              </a:ext>
            </a:extLst>
          </p:cNvPr>
          <p:cNvSpPr txBox="1"/>
          <p:nvPr/>
        </p:nvSpPr>
        <p:spPr>
          <a:xfrm>
            <a:off x="522968" y="2326787"/>
            <a:ext cx="3492062" cy="553998"/>
          </a:xfrm>
          <a:prstGeom prst="rect">
            <a:avLst/>
          </a:prstGeom>
          <a:noFill/>
        </p:spPr>
        <p:txBody>
          <a:bodyPr wrap="square" rtlCol="0">
            <a:spAutoFit/>
          </a:bodyPr>
          <a:lstStyle/>
          <a:p>
            <a:pPr algn="ctr" defTabSz="829406"/>
            <a:r>
              <a:rPr lang="fr-FR" sz="1500" b="1" dirty="0">
                <a:solidFill>
                  <a:srgbClr val="0070C0"/>
                </a:solidFill>
                <a:latin typeface="Arial"/>
              </a:rPr>
              <a:t>Les menaces sur les huileries</a:t>
            </a:r>
          </a:p>
          <a:p>
            <a:pPr algn="ctr" defTabSz="829406"/>
            <a:r>
              <a:rPr lang="fr-FR" sz="1500" b="1" dirty="0">
                <a:solidFill>
                  <a:srgbClr val="0070C0"/>
                </a:solidFill>
                <a:latin typeface="Arial"/>
              </a:rPr>
              <a:t>dans la filière Coton</a:t>
            </a:r>
          </a:p>
        </p:txBody>
      </p:sp>
      <p:sp>
        <p:nvSpPr>
          <p:cNvPr id="11" name="ZoneTexte 10">
            <a:extLst>
              <a:ext uri="{FF2B5EF4-FFF2-40B4-BE49-F238E27FC236}">
                <a16:creationId xmlns:a16="http://schemas.microsoft.com/office/drawing/2014/main" xmlns="" id="{0EBF8AF7-BB23-46C5-8FFB-1C02DCFEE637}"/>
              </a:ext>
            </a:extLst>
          </p:cNvPr>
          <p:cNvSpPr txBox="1"/>
          <p:nvPr/>
        </p:nvSpPr>
        <p:spPr>
          <a:xfrm>
            <a:off x="4395512" y="941059"/>
            <a:ext cx="4000688" cy="646331"/>
          </a:xfrm>
          <a:prstGeom prst="rect">
            <a:avLst/>
          </a:prstGeom>
          <a:noFill/>
        </p:spPr>
        <p:txBody>
          <a:bodyPr wrap="square" rtlCol="0">
            <a:spAutoFit/>
          </a:bodyPr>
          <a:lstStyle/>
          <a:p>
            <a:pPr algn="ctr" defTabSz="829406"/>
            <a:r>
              <a:rPr lang="fr-FR" sz="1200" dirty="0">
                <a:latin typeface="Calibri" panose="020F0502020204030204" pitchFamily="34" charset="0"/>
                <a:cs typeface="Calibri" panose="020F0502020204030204" pitchFamily="34" charset="0"/>
              </a:rPr>
              <a:t>Séminaire GEOCOTON – 17 au 21 septembre 2018</a:t>
            </a:r>
          </a:p>
          <a:p>
            <a:pPr algn="ctr" defTabSz="829406"/>
            <a:r>
              <a:rPr lang="fr-FR" sz="1200" b="1" dirty="0">
                <a:latin typeface="Calibri" panose="020F0502020204030204" pitchFamily="34" charset="0"/>
                <a:cs typeface="Calibri" panose="020F0502020204030204" pitchFamily="34" charset="0"/>
              </a:rPr>
              <a:t>Les outils du 21</a:t>
            </a:r>
            <a:r>
              <a:rPr lang="fr-FR" sz="1200" b="1" baseline="30000" dirty="0">
                <a:latin typeface="Calibri" panose="020F0502020204030204" pitchFamily="34" charset="0"/>
                <a:cs typeface="Calibri" panose="020F0502020204030204" pitchFamily="34" charset="0"/>
              </a:rPr>
              <a:t>ème</a:t>
            </a:r>
            <a:r>
              <a:rPr lang="fr-FR" sz="1200" b="1" dirty="0">
                <a:latin typeface="Calibri" panose="020F0502020204030204" pitchFamily="34" charset="0"/>
                <a:cs typeface="Calibri" panose="020F0502020204030204" pitchFamily="34" charset="0"/>
              </a:rPr>
              <a:t> siècle au service du coton africain </a:t>
            </a:r>
          </a:p>
          <a:p>
            <a:pPr algn="ctr" defTabSz="829406"/>
            <a:endParaRPr lang="fr-FR" sz="1200" dirty="0">
              <a:solidFill>
                <a:prstClr val="black"/>
              </a:solidFill>
              <a:latin typeface="Arial"/>
            </a:endParaRPr>
          </a:p>
        </p:txBody>
      </p:sp>
      <p:sp>
        <p:nvSpPr>
          <p:cNvPr id="2" name="ZoneTexte 1">
            <a:extLst>
              <a:ext uri="{FF2B5EF4-FFF2-40B4-BE49-F238E27FC236}">
                <a16:creationId xmlns:a16="http://schemas.microsoft.com/office/drawing/2014/main" xmlns="" id="{6FC24319-6609-4DE1-B409-77BAE6EAAACE}"/>
              </a:ext>
            </a:extLst>
          </p:cNvPr>
          <p:cNvSpPr txBox="1"/>
          <p:nvPr/>
        </p:nvSpPr>
        <p:spPr>
          <a:xfrm>
            <a:off x="327694" y="3005539"/>
            <a:ext cx="3989231" cy="790666"/>
          </a:xfrm>
          <a:prstGeom prst="rect">
            <a:avLst/>
          </a:prstGeom>
          <a:noFill/>
        </p:spPr>
        <p:txBody>
          <a:bodyPr wrap="square" rtlCol="0">
            <a:spAutoFit/>
          </a:bodyPr>
          <a:lstStyle/>
          <a:p>
            <a:pPr algn="ctr"/>
            <a:r>
              <a:rPr lang="fr-FR" sz="1350" b="1" dirty="0">
                <a:solidFill>
                  <a:srgbClr val="00B050"/>
                </a:solidFill>
                <a:latin typeface="Century Gothic" pitchFamily="34" charset="0"/>
              </a:rPr>
              <a:t>Président AIFO : ZANNA Alexandre</a:t>
            </a:r>
          </a:p>
          <a:p>
            <a:pPr algn="ctr"/>
            <a:endParaRPr lang="fr-FR" sz="788" b="1" dirty="0">
              <a:solidFill>
                <a:srgbClr val="00B050"/>
              </a:solidFill>
              <a:latin typeface="Century Gothic" pitchFamily="34" charset="0"/>
            </a:endParaRPr>
          </a:p>
          <a:p>
            <a:pPr algn="ctr"/>
            <a:r>
              <a:rPr lang="fr-FR" sz="1350" b="1" dirty="0">
                <a:solidFill>
                  <a:srgbClr val="00B050"/>
                </a:solidFill>
                <a:latin typeface="Century Gothic" pitchFamily="34" charset="0"/>
              </a:rPr>
              <a:t>2</a:t>
            </a:r>
            <a:r>
              <a:rPr lang="fr-FR" sz="1350" b="1" baseline="30000" dirty="0">
                <a:solidFill>
                  <a:srgbClr val="00B050"/>
                </a:solidFill>
                <a:latin typeface="Century Gothic" pitchFamily="34" charset="0"/>
              </a:rPr>
              <a:t>ème</a:t>
            </a:r>
            <a:r>
              <a:rPr lang="fr-FR" sz="1350" b="1" dirty="0">
                <a:solidFill>
                  <a:srgbClr val="00B050"/>
                </a:solidFill>
                <a:latin typeface="Century Gothic" pitchFamily="34" charset="0"/>
              </a:rPr>
              <a:t> Vice-président : AWESSO Thierry</a:t>
            </a:r>
          </a:p>
          <a:p>
            <a:pPr algn="ctr"/>
            <a:endParaRPr lang="fr-FR" sz="1050" b="1" dirty="0">
              <a:solidFill>
                <a:srgbClr val="00B050"/>
              </a:solidFill>
              <a:latin typeface="Century Gothic" pitchFamily="34" charset="0"/>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80500" y="3864233"/>
            <a:ext cx="2283619" cy="1520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6" descr="Image associÃ©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57189" y="2291371"/>
            <a:ext cx="1786811" cy="2700000"/>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p:cNvSpPr txBox="1"/>
          <p:nvPr/>
        </p:nvSpPr>
        <p:spPr>
          <a:xfrm>
            <a:off x="4068340" y="2487209"/>
            <a:ext cx="3288849" cy="2308324"/>
          </a:xfrm>
          <a:prstGeom prst="rect">
            <a:avLst/>
          </a:prstGeom>
          <a:noFill/>
        </p:spPr>
        <p:txBody>
          <a:bodyPr wrap="square" rtlCol="0">
            <a:spAutoFit/>
          </a:bodyPr>
          <a:lstStyle/>
          <a:p>
            <a:pPr algn="ctr"/>
            <a:r>
              <a:rPr lang="fr-FR" sz="3600" b="1" cap="small" dirty="0">
                <a:solidFill>
                  <a:srgbClr val="C00000"/>
                </a:solidFill>
              </a:rPr>
              <a:t>Merci à tous pour votre aimable attention</a:t>
            </a:r>
          </a:p>
        </p:txBody>
      </p:sp>
      <p:pic>
        <p:nvPicPr>
          <p:cNvPr id="12" name="Image 11">
            <a:extLst>
              <a:ext uri="{FF2B5EF4-FFF2-40B4-BE49-F238E27FC236}">
                <a16:creationId xmlns:a16="http://schemas.microsoft.com/office/drawing/2014/main" xmlns="" id="{47328555-EF10-4749-85B1-4F975184B96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5780" y="673894"/>
            <a:ext cx="3879152" cy="1163746"/>
          </a:xfrm>
          <a:prstGeom prst="rect">
            <a:avLst/>
          </a:prstGeom>
        </p:spPr>
      </p:pic>
    </p:spTree>
    <p:extLst>
      <p:ext uri="{BB962C8B-B14F-4D97-AF65-F5344CB8AC3E}">
        <p14:creationId xmlns:p14="http://schemas.microsoft.com/office/powerpoint/2010/main" val="5555594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322949" y="567039"/>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Liste des membres </a:t>
            </a:r>
            <a:r>
              <a:rPr lang="fr-FR" sz="3000" b="1" dirty="0" err="1"/>
              <a:t>AIFO-Uemoa</a:t>
            </a:r>
            <a:endParaRPr lang="fr-FR" sz="3000" b="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2949" y="1561894"/>
            <a:ext cx="8552603" cy="45704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ZoneTexte 2">
            <a:extLst>
              <a:ext uri="{FF2B5EF4-FFF2-40B4-BE49-F238E27FC236}">
                <a16:creationId xmlns:a16="http://schemas.microsoft.com/office/drawing/2014/main" xmlns="" id="{8F603485-A606-40DB-B00A-E42E887CE5DC}"/>
              </a:ext>
            </a:extLst>
          </p:cNvPr>
          <p:cNvSpPr txBox="1"/>
          <p:nvPr/>
        </p:nvSpPr>
        <p:spPr>
          <a:xfrm>
            <a:off x="8831094" y="6375633"/>
            <a:ext cx="312906" cy="369332"/>
          </a:xfrm>
          <a:prstGeom prst="rect">
            <a:avLst/>
          </a:prstGeom>
          <a:noFill/>
        </p:spPr>
        <p:txBody>
          <a:bodyPr wrap="none" rtlCol="0">
            <a:spAutoFit/>
          </a:bodyPr>
          <a:lstStyle/>
          <a:p>
            <a:r>
              <a:rPr lang="fr-FR" dirty="0"/>
              <a:t>5</a:t>
            </a:r>
          </a:p>
        </p:txBody>
      </p:sp>
    </p:spTree>
    <p:extLst>
      <p:ext uri="{BB962C8B-B14F-4D97-AF65-F5344CB8AC3E}">
        <p14:creationId xmlns:p14="http://schemas.microsoft.com/office/powerpoint/2010/main" val="30396705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348115" y="843875"/>
            <a:ext cx="8228763" cy="1110759"/>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Pourquoi ces huileries ont été créées ?</a:t>
            </a:r>
          </a:p>
        </p:txBody>
      </p:sp>
      <p:sp>
        <p:nvSpPr>
          <p:cNvPr id="4" name="Espace réservé du texte 2"/>
          <p:cNvSpPr txBox="1">
            <a:spLocks/>
          </p:cNvSpPr>
          <p:nvPr/>
        </p:nvSpPr>
        <p:spPr>
          <a:xfrm>
            <a:off x="167780" y="2088858"/>
            <a:ext cx="8976220" cy="3892491"/>
          </a:xfrm>
          <a:prstGeom prst="rect">
            <a:avLst/>
          </a:prstGeom>
        </p:spPr>
        <p:txBody>
          <a:bodyPr>
            <a:normAutofit/>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Il est important de rappeler pourquoi les huileries à base de graines de coton ont été créées. Il y avait 2 objectifs :</a:t>
            </a:r>
          </a:p>
          <a:p>
            <a:pPr>
              <a:lnSpc>
                <a:spcPct val="110000"/>
              </a:lnSpc>
              <a:spcBef>
                <a:spcPts val="450"/>
              </a:spcBef>
              <a:buFont typeface="Wingdings" pitchFamily="2" charset="2"/>
              <a:buChar char="ü"/>
            </a:pPr>
            <a:r>
              <a:rPr lang="fr-FR" sz="2400" dirty="0"/>
              <a:t>D’une part, détruire les graines autres que les semences afin de s’assurer de la bonne réalisation des plans semenciers et éviter aux paysans de semer n’importe quelle graine ;</a:t>
            </a:r>
          </a:p>
          <a:p>
            <a:pPr>
              <a:lnSpc>
                <a:spcPct val="110000"/>
              </a:lnSpc>
              <a:spcBef>
                <a:spcPts val="450"/>
              </a:spcBef>
              <a:buFont typeface="Wingdings" pitchFamily="2" charset="2"/>
              <a:buChar char="ü"/>
            </a:pPr>
            <a:r>
              <a:rPr lang="fr-FR" sz="2400" dirty="0"/>
              <a:t>D’autre part, valoriser ces graines en produisant de l’huile et des produits pour l’alimentation animale.</a:t>
            </a:r>
          </a:p>
          <a:p>
            <a:pPr marL="97961" indent="0">
              <a:lnSpc>
                <a:spcPct val="110000"/>
              </a:lnSpc>
              <a:spcBef>
                <a:spcPts val="450"/>
              </a:spcBef>
              <a:buNone/>
            </a:pPr>
            <a:endParaRPr lang="fr-FR" sz="2400" dirty="0"/>
          </a:p>
        </p:txBody>
      </p:sp>
      <p:sp>
        <p:nvSpPr>
          <p:cNvPr id="3" name="ZoneTexte 2">
            <a:extLst>
              <a:ext uri="{FF2B5EF4-FFF2-40B4-BE49-F238E27FC236}">
                <a16:creationId xmlns:a16="http://schemas.microsoft.com/office/drawing/2014/main" xmlns="" id="{AA7BDD06-377E-4A11-933E-37F785A18E68}"/>
              </a:ext>
            </a:extLst>
          </p:cNvPr>
          <p:cNvSpPr txBox="1"/>
          <p:nvPr/>
        </p:nvSpPr>
        <p:spPr>
          <a:xfrm flipH="1">
            <a:off x="8770269" y="5796683"/>
            <a:ext cx="239507" cy="369332"/>
          </a:xfrm>
          <a:prstGeom prst="rect">
            <a:avLst/>
          </a:prstGeom>
          <a:noFill/>
        </p:spPr>
        <p:txBody>
          <a:bodyPr wrap="square" rtlCol="0">
            <a:spAutoFit/>
          </a:bodyPr>
          <a:lstStyle/>
          <a:p>
            <a:r>
              <a:rPr lang="fr-FR" dirty="0"/>
              <a:t>6</a:t>
            </a:r>
          </a:p>
        </p:txBody>
      </p:sp>
    </p:spTree>
    <p:extLst>
      <p:ext uri="{BB962C8B-B14F-4D97-AF65-F5344CB8AC3E}">
        <p14:creationId xmlns:p14="http://schemas.microsoft.com/office/powerpoint/2010/main" val="5453713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a:extLst>
              <a:ext uri="{FF2B5EF4-FFF2-40B4-BE49-F238E27FC236}">
                <a16:creationId xmlns:a16="http://schemas.microsoft.com/office/drawing/2014/main" xmlns="" id="{C09B5A6B-9146-4D2E-BBE3-95CFFDC86E23}"/>
              </a:ext>
            </a:extLst>
          </p:cNvPr>
          <p:cNvSpPr txBox="1"/>
          <p:nvPr/>
        </p:nvSpPr>
        <p:spPr>
          <a:xfrm>
            <a:off x="455564" y="2245359"/>
            <a:ext cx="3492062" cy="646331"/>
          </a:xfrm>
          <a:prstGeom prst="rect">
            <a:avLst/>
          </a:prstGeom>
          <a:noFill/>
        </p:spPr>
        <p:txBody>
          <a:bodyPr wrap="square" rtlCol="0">
            <a:spAutoFit/>
          </a:bodyPr>
          <a:lstStyle/>
          <a:p>
            <a:pPr algn="ctr" defTabSz="829406"/>
            <a:r>
              <a:rPr lang="fr-FR" dirty="0">
                <a:solidFill>
                  <a:prstClr val="black"/>
                </a:solidFill>
                <a:latin typeface="Arial"/>
              </a:rPr>
              <a:t>Les menaces sur les huileries</a:t>
            </a:r>
          </a:p>
          <a:p>
            <a:pPr algn="ctr" defTabSz="829406"/>
            <a:r>
              <a:rPr lang="fr-FR" dirty="0">
                <a:solidFill>
                  <a:prstClr val="black"/>
                </a:solidFill>
                <a:latin typeface="Arial"/>
              </a:rPr>
              <a:t>dans la filière Coton</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63990" y="3485101"/>
            <a:ext cx="2283619" cy="1311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re 1"/>
          <p:cNvSpPr txBox="1">
            <a:spLocks/>
          </p:cNvSpPr>
          <p:nvPr/>
        </p:nvSpPr>
        <p:spPr>
          <a:xfrm>
            <a:off x="3748848" y="1046436"/>
            <a:ext cx="5185427" cy="4389254"/>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pPr algn="ctr"/>
            <a:endParaRPr lang="fr-FR" sz="3000" b="1" dirty="0"/>
          </a:p>
          <a:p>
            <a:pPr algn="ctr"/>
            <a:endParaRPr lang="fr-FR" sz="3000" b="1" dirty="0"/>
          </a:p>
          <a:p>
            <a:pPr algn="ctr"/>
            <a:endParaRPr lang="fr-FR" sz="4050" b="1" cap="small" dirty="0"/>
          </a:p>
          <a:p>
            <a:pPr algn="ctr"/>
            <a:r>
              <a:rPr lang="fr-FR" sz="4050" b="1" cap="small" dirty="0"/>
              <a:t>Les menaces</a:t>
            </a:r>
            <a:endParaRPr lang="fr-FR" sz="3000" b="1" cap="small" dirty="0"/>
          </a:p>
          <a:p>
            <a:pPr algn="ctr"/>
            <a:endParaRPr lang="fr-FR" sz="3000" b="1" cap="small" dirty="0"/>
          </a:p>
          <a:p>
            <a:pPr algn="ctr"/>
            <a:r>
              <a:rPr lang="fr-FR" sz="2400" b="1" i="1" dirty="0"/>
              <a:t>sur les huileries Coton</a:t>
            </a:r>
          </a:p>
        </p:txBody>
      </p:sp>
      <p:pic>
        <p:nvPicPr>
          <p:cNvPr id="9" name="Image 8">
            <a:extLst>
              <a:ext uri="{FF2B5EF4-FFF2-40B4-BE49-F238E27FC236}">
                <a16:creationId xmlns:a16="http://schemas.microsoft.com/office/drawing/2014/main" xmlns="" id="{D5624961-A35D-4CD1-86EF-528E14323D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1299" y="488202"/>
            <a:ext cx="3879152" cy="1163746"/>
          </a:xfrm>
          <a:prstGeom prst="rect">
            <a:avLst/>
          </a:prstGeom>
        </p:spPr>
      </p:pic>
    </p:spTree>
    <p:extLst>
      <p:ext uri="{BB962C8B-B14F-4D97-AF65-F5344CB8AC3E}">
        <p14:creationId xmlns:p14="http://schemas.microsoft.com/office/powerpoint/2010/main" val="24190517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457172" y="567039"/>
            <a:ext cx="8228763" cy="858800"/>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r>
              <a:rPr lang="fr-FR" sz="3000" b="1" dirty="0"/>
              <a:t>Quelles sont les menaces ?</a:t>
            </a:r>
          </a:p>
        </p:txBody>
      </p:sp>
      <p:sp>
        <p:nvSpPr>
          <p:cNvPr id="9" name="Espace réservé du texte 2"/>
          <p:cNvSpPr txBox="1">
            <a:spLocks/>
          </p:cNvSpPr>
          <p:nvPr/>
        </p:nvSpPr>
        <p:spPr>
          <a:xfrm>
            <a:off x="167780" y="1425839"/>
            <a:ext cx="8800051" cy="4681346"/>
          </a:xfrm>
          <a:prstGeom prst="rect">
            <a:avLst/>
          </a:prstGeom>
        </p:spPr>
        <p:txBody>
          <a:bodyPr>
            <a:normAutofit/>
          </a:bodyPr>
          <a:lstStyle>
            <a:lvl1pPr marL="522461" indent="-391846" algn="l" defTabSz="1105875" rtl="0" eaLnBrk="1" latinLnBrk="0" hangingPunct="1">
              <a:lnSpc>
                <a:spcPct val="90000"/>
              </a:lnSpc>
              <a:spcBef>
                <a:spcPts val="1286"/>
              </a:spcBef>
              <a:buClr>
                <a:srgbClr val="000000"/>
              </a:buClr>
              <a:buSzPct val="45000"/>
              <a:buFont typeface="Wingdings" charset="2"/>
              <a:buChar char=""/>
              <a:defRPr sz="3386" kern="1200">
                <a:solidFill>
                  <a:schemeClr val="tx1"/>
                </a:solidFill>
                <a:latin typeface="+mn-lt"/>
                <a:ea typeface="+mn-ea"/>
                <a:cs typeface="+mn-cs"/>
              </a:defRPr>
            </a:lvl1pPr>
            <a:lvl2pPr marL="829407" indent="-276469" algn="l" defTabSz="1105875" rtl="0" eaLnBrk="1" latinLnBrk="0" hangingPunct="1">
              <a:lnSpc>
                <a:spcPct val="90000"/>
              </a:lnSpc>
              <a:spcBef>
                <a:spcPts val="605"/>
              </a:spcBef>
              <a:buFont typeface="Arial" panose="020B0604020202020204" pitchFamily="34" charset="0"/>
              <a:buChar char="•"/>
              <a:defRPr sz="2903" kern="1200">
                <a:solidFill>
                  <a:schemeClr val="tx1"/>
                </a:solidFill>
                <a:latin typeface="+mn-lt"/>
                <a:ea typeface="+mn-ea"/>
                <a:cs typeface="+mn-cs"/>
              </a:defRPr>
            </a:lvl2pPr>
            <a:lvl3pPr marL="1382344" indent="-276469" algn="l" defTabSz="1105875" rtl="0" eaLnBrk="1" latinLnBrk="0" hangingPunct="1">
              <a:lnSpc>
                <a:spcPct val="90000"/>
              </a:lnSpc>
              <a:spcBef>
                <a:spcPts val="605"/>
              </a:spcBef>
              <a:buFont typeface="Arial" panose="020B0604020202020204" pitchFamily="34" charset="0"/>
              <a:buChar char="•"/>
              <a:defRPr sz="2419" kern="1200">
                <a:solidFill>
                  <a:schemeClr val="tx1"/>
                </a:solidFill>
                <a:latin typeface="+mn-lt"/>
                <a:ea typeface="+mn-ea"/>
                <a:cs typeface="+mn-cs"/>
              </a:defRPr>
            </a:lvl3pPr>
            <a:lvl4pPr marL="1935282"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4pPr>
            <a:lvl5pPr marL="248822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5pPr>
            <a:lvl6pPr marL="3041157"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6pPr>
            <a:lvl7pPr marL="3594095"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7pPr>
            <a:lvl8pPr marL="4147033"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8pPr>
            <a:lvl9pPr marL="4699970" indent="-276469" algn="l" defTabSz="1105875" rtl="0" eaLnBrk="1" latinLnBrk="0" hangingPunct="1">
              <a:lnSpc>
                <a:spcPct val="90000"/>
              </a:lnSpc>
              <a:spcBef>
                <a:spcPts val="605"/>
              </a:spcBef>
              <a:buFont typeface="Arial" panose="020B0604020202020204" pitchFamily="34" charset="0"/>
              <a:buChar char="•"/>
              <a:defRPr sz="2177" kern="1200">
                <a:solidFill>
                  <a:schemeClr val="tx1"/>
                </a:solidFill>
                <a:latin typeface="+mn-lt"/>
                <a:ea typeface="+mn-ea"/>
                <a:cs typeface="+mn-cs"/>
              </a:defRPr>
            </a:lvl9pPr>
          </a:lstStyle>
          <a:p>
            <a:pPr marL="97961" indent="0">
              <a:lnSpc>
                <a:spcPct val="110000"/>
              </a:lnSpc>
              <a:spcBef>
                <a:spcPts val="450"/>
              </a:spcBef>
              <a:buNone/>
            </a:pPr>
            <a:r>
              <a:rPr lang="fr-FR" sz="2400" dirty="0"/>
              <a:t>Les principales menaces sur les huileries Coton sont :</a:t>
            </a:r>
          </a:p>
          <a:p>
            <a:pPr>
              <a:lnSpc>
                <a:spcPct val="110000"/>
              </a:lnSpc>
              <a:spcBef>
                <a:spcPts val="450"/>
              </a:spcBef>
              <a:buFont typeface="Wingdings" pitchFamily="2" charset="2"/>
              <a:buChar char="Ø"/>
            </a:pPr>
            <a:r>
              <a:rPr lang="fr-FR" sz="2400" dirty="0"/>
              <a:t>Importations frauduleuses (non respect dédouanement),</a:t>
            </a:r>
          </a:p>
          <a:p>
            <a:pPr>
              <a:lnSpc>
                <a:spcPct val="110000"/>
              </a:lnSpc>
              <a:spcBef>
                <a:spcPts val="450"/>
              </a:spcBef>
              <a:buFont typeface="Wingdings" pitchFamily="2" charset="2"/>
              <a:buChar char="Ø"/>
            </a:pPr>
            <a:r>
              <a:rPr lang="fr-FR" sz="2400" dirty="0"/>
              <a:t>Manque de graines / Concurrence sur l’approvisionnement (exportation et/ou les petites unités),</a:t>
            </a:r>
          </a:p>
          <a:p>
            <a:pPr>
              <a:lnSpc>
                <a:spcPct val="110000"/>
              </a:lnSpc>
              <a:spcBef>
                <a:spcPts val="450"/>
              </a:spcBef>
              <a:buFont typeface="Wingdings" pitchFamily="2" charset="2"/>
              <a:buChar char="Ø"/>
            </a:pPr>
            <a:r>
              <a:rPr lang="fr-FR" sz="2400" dirty="0"/>
              <a:t>Evolution du prix d’achat de la graine en forte hausse &amp; sans lien avec sa qualité,</a:t>
            </a:r>
          </a:p>
          <a:p>
            <a:pPr>
              <a:lnSpc>
                <a:spcPct val="110000"/>
              </a:lnSpc>
              <a:spcBef>
                <a:spcPts val="450"/>
              </a:spcBef>
              <a:buFont typeface="Wingdings" pitchFamily="2" charset="2"/>
              <a:buChar char="Ø"/>
            </a:pPr>
            <a:r>
              <a:rPr lang="fr-FR" sz="2400" dirty="0"/>
              <a:t>Concurrence déloyale de petites unités artisanales &amp; non respect des réglementations de base en vigueur,</a:t>
            </a:r>
          </a:p>
          <a:p>
            <a:pPr>
              <a:lnSpc>
                <a:spcPct val="110000"/>
              </a:lnSpc>
              <a:spcBef>
                <a:spcPts val="450"/>
              </a:spcBef>
              <a:buFont typeface="Wingdings" pitchFamily="2" charset="2"/>
              <a:buChar char="Ø"/>
            </a:pPr>
            <a:r>
              <a:rPr lang="fr-FR" sz="2400" dirty="0"/>
              <a:t>Contrefaçon des marques &amp; emballages,</a:t>
            </a:r>
          </a:p>
          <a:p>
            <a:pPr>
              <a:lnSpc>
                <a:spcPct val="110000"/>
              </a:lnSpc>
              <a:spcBef>
                <a:spcPts val="450"/>
              </a:spcBef>
              <a:buFont typeface="Wingdings" pitchFamily="2" charset="2"/>
              <a:buChar char="Ø"/>
            </a:pPr>
            <a:r>
              <a:rPr lang="fr-FR" sz="2400" dirty="0"/>
              <a:t>Manque de soutien concret des Autorités aux industries.</a:t>
            </a:r>
          </a:p>
          <a:p>
            <a:pPr marL="97961" indent="0">
              <a:lnSpc>
                <a:spcPct val="110000"/>
              </a:lnSpc>
              <a:spcBef>
                <a:spcPts val="450"/>
              </a:spcBef>
              <a:buNone/>
            </a:pPr>
            <a:endParaRPr lang="fr-FR" sz="2400" dirty="0"/>
          </a:p>
        </p:txBody>
      </p:sp>
      <p:sp>
        <p:nvSpPr>
          <p:cNvPr id="2" name="ZoneTexte 1">
            <a:extLst>
              <a:ext uri="{FF2B5EF4-FFF2-40B4-BE49-F238E27FC236}">
                <a16:creationId xmlns:a16="http://schemas.microsoft.com/office/drawing/2014/main" xmlns="" id="{E3B951CC-6425-40B1-A3AB-ED41A8137AFE}"/>
              </a:ext>
            </a:extLst>
          </p:cNvPr>
          <p:cNvSpPr txBox="1"/>
          <p:nvPr/>
        </p:nvSpPr>
        <p:spPr>
          <a:xfrm>
            <a:off x="8811378" y="5830349"/>
            <a:ext cx="312906" cy="369332"/>
          </a:xfrm>
          <a:prstGeom prst="rect">
            <a:avLst/>
          </a:prstGeom>
          <a:noFill/>
        </p:spPr>
        <p:txBody>
          <a:bodyPr wrap="none" rtlCol="0">
            <a:spAutoFit/>
          </a:bodyPr>
          <a:lstStyle/>
          <a:p>
            <a:r>
              <a:rPr lang="fr-FR" dirty="0"/>
              <a:t>8</a:t>
            </a:r>
          </a:p>
        </p:txBody>
      </p:sp>
    </p:spTree>
    <p:extLst>
      <p:ext uri="{BB962C8B-B14F-4D97-AF65-F5344CB8AC3E}">
        <p14:creationId xmlns:p14="http://schemas.microsoft.com/office/powerpoint/2010/main" val="12572470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a:extLst>
              <a:ext uri="{FF2B5EF4-FFF2-40B4-BE49-F238E27FC236}">
                <a16:creationId xmlns:a16="http://schemas.microsoft.com/office/drawing/2014/main" xmlns="" id="{C09B5A6B-9146-4D2E-BBE3-95CFFDC86E23}"/>
              </a:ext>
            </a:extLst>
          </p:cNvPr>
          <p:cNvSpPr txBox="1"/>
          <p:nvPr/>
        </p:nvSpPr>
        <p:spPr>
          <a:xfrm>
            <a:off x="606564" y="2106017"/>
            <a:ext cx="3492062" cy="646331"/>
          </a:xfrm>
          <a:prstGeom prst="rect">
            <a:avLst/>
          </a:prstGeom>
          <a:noFill/>
        </p:spPr>
        <p:txBody>
          <a:bodyPr wrap="square" rtlCol="0">
            <a:spAutoFit/>
          </a:bodyPr>
          <a:lstStyle/>
          <a:p>
            <a:pPr algn="ctr" defTabSz="829406"/>
            <a:r>
              <a:rPr lang="fr-FR" dirty="0">
                <a:solidFill>
                  <a:prstClr val="black"/>
                </a:solidFill>
                <a:latin typeface="Arial"/>
              </a:rPr>
              <a:t>Les menaces sur les huileries</a:t>
            </a:r>
          </a:p>
          <a:p>
            <a:pPr algn="ctr" defTabSz="829406"/>
            <a:r>
              <a:rPr lang="fr-FR" dirty="0">
                <a:solidFill>
                  <a:prstClr val="black"/>
                </a:solidFill>
                <a:latin typeface="Arial"/>
              </a:rPr>
              <a:t>dans la filière Coton</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28233" y="3333804"/>
            <a:ext cx="2283619" cy="1520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re 1"/>
          <p:cNvSpPr txBox="1">
            <a:spLocks/>
          </p:cNvSpPr>
          <p:nvPr/>
        </p:nvSpPr>
        <p:spPr>
          <a:xfrm>
            <a:off x="3748848" y="1046436"/>
            <a:ext cx="5286095" cy="4389254"/>
          </a:xfrm>
          <a:prstGeom prst="rect">
            <a:avLst/>
          </a:prstGeom>
        </p:spPr>
        <p:txBody>
          <a:bodyPr/>
          <a:lstStyle>
            <a:lvl1pPr algn="l" defTabSz="1105875" rtl="0" eaLnBrk="1" latinLnBrk="0" hangingPunct="1">
              <a:lnSpc>
                <a:spcPct val="90000"/>
              </a:lnSpc>
              <a:spcBef>
                <a:spcPct val="0"/>
              </a:spcBef>
              <a:buNone/>
              <a:defRPr sz="5321" kern="1200">
                <a:solidFill>
                  <a:schemeClr val="tx1"/>
                </a:solidFill>
                <a:latin typeface="+mj-lt"/>
                <a:ea typeface="+mj-ea"/>
                <a:cs typeface="+mj-cs"/>
              </a:defRPr>
            </a:lvl1pPr>
          </a:lstStyle>
          <a:p>
            <a:pPr algn="ctr"/>
            <a:endParaRPr lang="fr-FR" sz="3000" b="1" dirty="0"/>
          </a:p>
          <a:p>
            <a:pPr algn="ctr"/>
            <a:endParaRPr lang="fr-FR" sz="3000" b="1" dirty="0"/>
          </a:p>
          <a:p>
            <a:pPr algn="ctr"/>
            <a:endParaRPr lang="fr-FR" sz="3000" b="1" dirty="0"/>
          </a:p>
          <a:p>
            <a:pPr algn="ctr"/>
            <a:r>
              <a:rPr lang="fr-FR" sz="4050" b="1" cap="small" dirty="0"/>
              <a:t>La menace</a:t>
            </a:r>
            <a:endParaRPr lang="fr-FR" sz="3000" b="1" cap="small" dirty="0"/>
          </a:p>
          <a:p>
            <a:pPr algn="ctr"/>
            <a:endParaRPr lang="fr-FR" sz="3000" b="1" cap="small" dirty="0"/>
          </a:p>
          <a:p>
            <a:pPr algn="ctr"/>
            <a:r>
              <a:rPr lang="fr-FR" sz="2400" b="1" i="1" dirty="0"/>
              <a:t>Importations frauduleuses</a:t>
            </a:r>
          </a:p>
        </p:txBody>
      </p:sp>
      <p:pic>
        <p:nvPicPr>
          <p:cNvPr id="9" name="Image 8">
            <a:extLst>
              <a:ext uri="{FF2B5EF4-FFF2-40B4-BE49-F238E27FC236}">
                <a16:creationId xmlns:a16="http://schemas.microsoft.com/office/drawing/2014/main" xmlns="" id="{861C303B-379B-40F1-8E19-239F011948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88" y="516645"/>
            <a:ext cx="3879152" cy="1059581"/>
          </a:xfrm>
          <a:prstGeom prst="rect">
            <a:avLst/>
          </a:prstGeom>
        </p:spPr>
      </p:pic>
    </p:spTree>
    <p:extLst>
      <p:ext uri="{BB962C8B-B14F-4D97-AF65-F5344CB8AC3E}">
        <p14:creationId xmlns:p14="http://schemas.microsoft.com/office/powerpoint/2010/main" val="17848300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TotalTime>
  <Words>3437</Words>
  <Application>Microsoft Office PowerPoint</Application>
  <PresentationFormat>Affichage à l'écran (4:3)</PresentationFormat>
  <Paragraphs>336</Paragraphs>
  <Slides>48</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48</vt:i4>
      </vt:variant>
    </vt:vector>
  </HeadingPairs>
  <TitlesOfParts>
    <vt:vector size="55" baseType="lpstr">
      <vt:lpstr>Arial</vt:lpstr>
      <vt:lpstr>Calibri</vt:lpstr>
      <vt:lpstr>Century Gothic</vt:lpstr>
      <vt:lpstr>DejaVu Sans</vt:lpstr>
      <vt:lpstr>Symbol</vt:lpstr>
      <vt:lpstr>Wingdings</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Véronique LE PLENIER</dc:creator>
  <cp:lastModifiedBy>AIFO-UEMOA</cp:lastModifiedBy>
  <cp:revision>43</cp:revision>
  <dcterms:created xsi:type="dcterms:W3CDTF">2018-08-03T09:34:43Z</dcterms:created>
  <dcterms:modified xsi:type="dcterms:W3CDTF">2019-07-22T14:14:26Z</dcterms:modified>
</cp:coreProperties>
</file>